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6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24" r:id="rId47"/>
    <p:sldId id="315" r:id="rId48"/>
    <p:sldId id="316" r:id="rId49"/>
    <p:sldId id="317" r:id="rId50"/>
    <p:sldId id="318" r:id="rId51"/>
    <p:sldId id="319" r:id="rId52"/>
    <p:sldId id="320" r:id="rId53"/>
    <p:sldId id="321" r:id="rId54"/>
    <p:sldId id="32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ED17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p:restoredTop sz="94675"/>
  </p:normalViewPr>
  <p:slideViewPr>
    <p:cSldViewPr snapToGrid="0" snapToObjects="1" showGuides="1">
      <p:cViewPr varScale="1">
        <p:scale>
          <a:sx n="86" d="100"/>
          <a:sy n="86" d="100"/>
        </p:scale>
        <p:origin x="714"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553C1-C705-A94C-9C68-D5BAB1DA3B86}" type="datetimeFigureOut">
              <a:rPr lang="en-US" smtClean="0"/>
              <a:t>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479EA-7B28-8848-8EAC-F54603132CE7}" type="slidenum">
              <a:rPr lang="en-US" smtClean="0"/>
              <a:t>‹#›</a:t>
            </a:fld>
            <a:endParaRPr lang="en-US"/>
          </a:p>
        </p:txBody>
      </p:sp>
    </p:spTree>
    <p:extLst>
      <p:ext uri="{BB962C8B-B14F-4D97-AF65-F5344CB8AC3E}">
        <p14:creationId xmlns:p14="http://schemas.microsoft.com/office/powerpoint/2010/main" val="183158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a:t>
            </a:r>
            <a:r>
              <a:rPr lang="en-US" sz="1800" b="0" i="0" u="none" strike="noStrike" baseline="0" dirty="0">
                <a:solidFill>
                  <a:srgbClr val="000000"/>
                </a:solidFill>
                <a:latin typeface="Aktiv Grotesk Light"/>
              </a:rPr>
              <a:t>New evidence shows that the risk of harm to a victim who receives chest compressions when not in cardiac arrest is low. Lay rescuers are not able to determine with accuracy whether a victim has a pulse, and the risk of withholding CPR from a pulseless victim exceeds the harm from unneeded chest compressions. </a:t>
            </a:r>
            <a:endParaRPr lang="en-US" dirty="0"/>
          </a:p>
        </p:txBody>
      </p:sp>
      <p:sp>
        <p:nvSpPr>
          <p:cNvPr id="4" name="Slide Number Placeholder 3"/>
          <p:cNvSpPr>
            <a:spLocks noGrp="1"/>
          </p:cNvSpPr>
          <p:nvPr>
            <p:ph type="sldNum" sz="quarter" idx="5"/>
          </p:nvPr>
        </p:nvSpPr>
        <p:spPr/>
        <p:txBody>
          <a:bodyPr/>
          <a:lstStyle/>
          <a:p>
            <a:fld id="{CCC24708-7579-490C-BB81-31969D3521BD}" type="slidenum">
              <a:rPr lang="en-US" smtClean="0"/>
              <a:t>7</a:t>
            </a:fld>
            <a:endParaRPr lang="en-US"/>
          </a:p>
        </p:txBody>
      </p:sp>
    </p:spTree>
    <p:extLst>
      <p:ext uri="{BB962C8B-B14F-4D97-AF65-F5344CB8AC3E}">
        <p14:creationId xmlns:p14="http://schemas.microsoft.com/office/powerpoint/2010/main" val="292703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When program started only 3 systems reported into CARES Durham, Mecklenburg and Wake.</a:t>
            </a:r>
          </a:p>
          <a:p>
            <a:pPr>
              <a:spcBef>
                <a:spcPct val="0"/>
              </a:spcBef>
            </a:pPr>
            <a:r>
              <a:rPr lang="en-US" dirty="0"/>
              <a:t>Systems may still join. Request application from Clark Tyson  clark.tyson@duke.edu</a:t>
            </a:r>
          </a:p>
          <a:p>
            <a:pPr>
              <a:spcBef>
                <a:spcPct val="0"/>
              </a:spcBef>
            </a:pPr>
            <a:endParaRPr lang="en-US" dirty="0"/>
          </a:p>
          <a:p>
            <a:pPr>
              <a:spcBef>
                <a:spcPct val="0"/>
              </a:spcBef>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771DE-05DF-47B6-88C2-0E7CF69E3CDE}" type="slidenum">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586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away-</a:t>
            </a:r>
            <a:r>
              <a:rPr lang="en-US" baseline="0" dirty="0"/>
              <a:t> To make a major impact on survival rates we need to make sure that our interventions are effective in the home environment.</a:t>
            </a:r>
          </a:p>
          <a:p>
            <a:endParaRPr lang="en-US" baseline="0" dirty="0"/>
          </a:p>
          <a:p>
            <a:r>
              <a:rPr lang="en-US" baseline="0" dirty="0"/>
              <a:t>Public Setting interventions are very important but we must find effective ways to improve bystander CPR rates and reduce time to CPR and defibrillation in the home setting.</a:t>
            </a:r>
          </a:p>
          <a:p>
            <a:r>
              <a:rPr lang="en-US" baseline="0" dirty="0"/>
              <a:t>Dispatch assisted CPR and hospital provided hands only CPR instruction to family members of cardiac patients are two examples of programs intended to improve bystander CPR rates in the home.</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6EE25-FA1B-44DD-BFA8-064F3251C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890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EE5682-49DA-4ABD-957E-0F22D1EEB9B2}"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8908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Pre-RACE</a:t>
            </a:r>
            <a:r>
              <a:rPr lang="en-US" baseline="0" dirty="0"/>
              <a:t> CARS group are the 4 NC agencies reporting into CARES as of 1/1/2010. The Post RACE CARS group are those NC agencies that have joined CARES after the start of the RACE CARS Project 3</a:t>
            </a:r>
            <a:r>
              <a:rPr lang="en-US" baseline="30000" dirty="0"/>
              <a:t>rd</a:t>
            </a:r>
            <a:r>
              <a:rPr lang="en-US" baseline="0" dirty="0"/>
              <a:t> Qtr. 2011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CA6EE25-FA1B-44DD-BFA8-064F3251CA04}" type="slidenum">
              <a:rPr lang="en-US" smtClean="0"/>
              <a:pPr>
                <a:defRPr/>
              </a:pPr>
              <a:t>32</a:t>
            </a:fld>
            <a:endParaRPr lang="en-US"/>
          </a:p>
        </p:txBody>
      </p:sp>
    </p:spTree>
    <p:extLst>
      <p:ext uri="{BB962C8B-B14F-4D97-AF65-F5344CB8AC3E}">
        <p14:creationId xmlns:p14="http://schemas.microsoft.com/office/powerpoint/2010/main" val="242884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latin typeface="Arial" panose="020B0604020202020204" pitchFamily="34" charset="0"/>
                <a:cs typeface="Arial" panose="020B0604020202020204" pitchFamily="34" charset="0"/>
              </a:rPr>
              <a:t>In NC, we have worked for 15 years on overcoming fragmentation for acute cardiac emergencies. </a:t>
            </a:r>
          </a:p>
          <a:p>
            <a:r>
              <a:rPr lang="en-US" sz="2100" dirty="0">
                <a:latin typeface="Arial" panose="020B0604020202020204" pitchFamily="34" charset="0"/>
                <a:cs typeface="Arial" panose="020B0604020202020204" pitchFamily="34" charset="0"/>
              </a:rPr>
              <a:t>RACE began in 2005</a:t>
            </a:r>
          </a:p>
          <a:p>
            <a:pPr lvl="1"/>
            <a:r>
              <a:rPr lang="en-US" sz="2100" dirty="0">
                <a:latin typeface="Arial" panose="020B0604020202020204" pitchFamily="34" charset="0"/>
                <a:cs typeface="Arial" panose="020B0604020202020204" pitchFamily="34" charset="0"/>
              </a:rPr>
              <a:t>a coordinated statewide approach to improve emergency cardiovascular care </a:t>
            </a:r>
          </a:p>
          <a:p>
            <a:pPr lvl="1"/>
            <a:r>
              <a:rPr lang="en-US" sz="2100" dirty="0">
                <a:latin typeface="Arial" panose="020B0604020202020204" pitchFamily="34" charset="0"/>
                <a:cs typeface="Arial" panose="020B0604020202020204" pitchFamily="34" charset="0"/>
              </a:rPr>
              <a:t>focused on overcoming systematic barriers impeding timely and effective care. </a:t>
            </a:r>
          </a:p>
          <a:p>
            <a:r>
              <a:rPr lang="en-US" sz="2100" dirty="0">
                <a:latin typeface="Arial" panose="020B0604020202020204" pitchFamily="34" charset="0"/>
                <a:cs typeface="Arial" panose="020B0604020202020204" pitchFamily="34" charset="0"/>
              </a:rPr>
              <a:t>In 2010, RACECARS was extended to OHCA. </a:t>
            </a:r>
          </a:p>
          <a:p>
            <a:pPr lvl="1"/>
            <a:r>
              <a:rPr lang="en-US" sz="2100" dirty="0">
                <a:latin typeface="Arial" panose="020B0604020202020204" pitchFamily="34" charset="0"/>
                <a:cs typeface="Arial" panose="020B0604020202020204" pitchFamily="34" charset="0"/>
              </a:rPr>
              <a:t>RACE pilot tested the implementation of key OHCA interventions</a:t>
            </a:r>
          </a:p>
          <a:p>
            <a:pPr lvl="1"/>
            <a:r>
              <a:rPr lang="en-US" sz="2100" b="1" dirty="0">
                <a:latin typeface="Arial" panose="020B0604020202020204" pitchFamily="34" charset="0"/>
                <a:cs typeface="Arial" panose="020B0604020202020204" pitchFamily="34" charset="0"/>
              </a:rPr>
              <a:t>RACE observed:</a:t>
            </a:r>
          </a:p>
          <a:p>
            <a:pPr lvl="2"/>
            <a:r>
              <a:rPr lang="en-US" sz="1700" b="1" dirty="0">
                <a:latin typeface="Arial" panose="020B0604020202020204" pitchFamily="34" charset="0"/>
                <a:cs typeface="Arial" panose="020B0604020202020204" pitchFamily="34" charset="0"/>
              </a:rPr>
              <a:t>25% increase in bystander CPR and first responder defibrillation </a:t>
            </a:r>
          </a:p>
          <a:p>
            <a:pPr lvl="2"/>
            <a:r>
              <a:rPr lang="en-US" sz="1700" b="1" dirty="0">
                <a:latin typeface="Arial" panose="020B0604020202020204" pitchFamily="34" charset="0"/>
                <a:cs typeface="Arial" panose="020B0604020202020204" pitchFamily="34" charset="0"/>
              </a:rPr>
              <a:t>37% increase in survival with good neurologic function</a:t>
            </a:r>
          </a:p>
          <a:p>
            <a:pPr lvl="1"/>
            <a:r>
              <a:rPr lang="en-US" sz="2100" dirty="0">
                <a:latin typeface="Arial" panose="020B0604020202020204" pitchFamily="34" charset="0"/>
                <a:cs typeface="Arial" panose="020B0604020202020204" pitchFamily="34" charset="0"/>
              </a:rPr>
              <a:t>NC statewide data continue to demonstrate substantial variability for OHCA.</a:t>
            </a:r>
          </a:p>
          <a:p>
            <a:endParaRPr lang="en-US" dirty="0"/>
          </a:p>
        </p:txBody>
      </p:sp>
      <p:sp>
        <p:nvSpPr>
          <p:cNvPr id="4" name="Slide Number Placeholder 3"/>
          <p:cNvSpPr>
            <a:spLocks noGrp="1"/>
          </p:cNvSpPr>
          <p:nvPr>
            <p:ph type="sldNum" sz="quarter" idx="10"/>
          </p:nvPr>
        </p:nvSpPr>
        <p:spPr/>
        <p:txBody>
          <a:bodyPr/>
          <a:lstStyle/>
          <a:p>
            <a:fld id="{33D6A3A7-D1F2-EC46-9FB8-8B5A6AA45ACB}" type="slidenum">
              <a:rPr lang="en-US" smtClean="0"/>
              <a:t>36</a:t>
            </a:fld>
            <a:endParaRPr lang="en-US"/>
          </a:p>
        </p:txBody>
      </p:sp>
    </p:spTree>
    <p:extLst>
      <p:ext uri="{BB962C8B-B14F-4D97-AF65-F5344CB8AC3E}">
        <p14:creationId xmlns:p14="http://schemas.microsoft.com/office/powerpoint/2010/main" val="221218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itchFamily="34" charset="0"/>
              </a:rPr>
              <a:t>Context </a:t>
            </a:r>
            <a:r>
              <a:rPr lang="en-US" dirty="0">
                <a:latin typeface="Arial" pitchFamily="34" charset="0"/>
              </a:rPr>
              <a:t>The health and policy implications of regional variation in incidence and outcome</a:t>
            </a:r>
          </a:p>
          <a:p>
            <a:r>
              <a:rPr lang="en-US" dirty="0">
                <a:latin typeface="Arial" pitchFamily="34" charset="0"/>
              </a:rPr>
              <a:t>of out-of-hospital cardiac arrest remain to be determined.</a:t>
            </a:r>
          </a:p>
          <a:p>
            <a:r>
              <a:rPr lang="en-US" b="1" dirty="0">
                <a:latin typeface="Arial" pitchFamily="34" charset="0"/>
              </a:rPr>
              <a:t>Objective </a:t>
            </a:r>
            <a:r>
              <a:rPr lang="en-US" dirty="0">
                <a:latin typeface="Arial" pitchFamily="34" charset="0"/>
              </a:rPr>
              <a:t>To evaluate whether cardiac arrest incidence and outcome differ across</a:t>
            </a:r>
          </a:p>
          <a:p>
            <a:r>
              <a:rPr lang="en-US" dirty="0">
                <a:latin typeface="Arial" pitchFamily="34" charset="0"/>
              </a:rPr>
              <a:t>geographic regions.</a:t>
            </a:r>
          </a:p>
          <a:p>
            <a:r>
              <a:rPr lang="en-US" b="1" dirty="0">
                <a:latin typeface="Arial" pitchFamily="34" charset="0"/>
              </a:rPr>
              <a:t>Design, Setting, and Patients </a:t>
            </a:r>
            <a:r>
              <a:rPr lang="en-US" dirty="0">
                <a:latin typeface="Arial" pitchFamily="34" charset="0"/>
              </a:rPr>
              <a:t>Prospective observational study (the Resuscitation</a:t>
            </a:r>
          </a:p>
          <a:p>
            <a:r>
              <a:rPr lang="en-US" dirty="0">
                <a:latin typeface="Arial" pitchFamily="34" charset="0"/>
              </a:rPr>
              <a:t>Outcomes Consortium) of all out-of-hospital cardiac arrests in 10 North American sites</a:t>
            </a:r>
          </a:p>
          <a:p>
            <a:r>
              <a:rPr lang="en-US" dirty="0">
                <a:latin typeface="Arial" pitchFamily="34" charset="0"/>
              </a:rPr>
              <a:t>(8 US and 2 Canadian) from May 1, 2006, to April 30, 2007, followed up to hospital</a:t>
            </a:r>
          </a:p>
          <a:p>
            <a:r>
              <a:rPr lang="en-US" dirty="0">
                <a:latin typeface="Arial" pitchFamily="34" charset="0"/>
              </a:rPr>
              <a:t>discharge, and including data available as of June 28, 2008. Cases (aged 0-108 years)</a:t>
            </a:r>
          </a:p>
          <a:p>
            <a:r>
              <a:rPr lang="en-US" dirty="0">
                <a:latin typeface="Arial" pitchFamily="34" charset="0"/>
              </a:rPr>
              <a:t>were assessed by organized emergency medical services (EMS) personnel, did not have</a:t>
            </a:r>
          </a:p>
          <a:p>
            <a:r>
              <a:rPr lang="en-US" dirty="0">
                <a:latin typeface="Arial" pitchFamily="34" charset="0"/>
              </a:rPr>
              <a:t>traumatic injury, and received attempts at external defibrillation or chest compressions</a:t>
            </a:r>
          </a:p>
          <a:p>
            <a:r>
              <a:rPr lang="en-US" dirty="0">
                <a:latin typeface="Arial" pitchFamily="34" charset="0"/>
              </a:rPr>
              <a:t>or resuscitation was not attempted. Census data were used to determine rates</a:t>
            </a:r>
          </a:p>
          <a:p>
            <a:r>
              <a:rPr lang="en-US" dirty="0">
                <a:latin typeface="Arial" pitchFamily="34" charset="0"/>
              </a:rPr>
              <a:t>adjusted for age and sex.</a:t>
            </a:r>
          </a:p>
          <a:p>
            <a:r>
              <a:rPr lang="en-US" b="1" dirty="0">
                <a:latin typeface="Arial" pitchFamily="34" charset="0"/>
              </a:rPr>
              <a:t>Main Outcome Measures </a:t>
            </a:r>
            <a:r>
              <a:rPr lang="en-US" dirty="0">
                <a:latin typeface="Arial" pitchFamily="34" charset="0"/>
              </a:rPr>
              <a:t>Incidence rate, mortality rate, case-fatality rate, and survival</a:t>
            </a:r>
          </a:p>
          <a:p>
            <a:r>
              <a:rPr lang="en-US" dirty="0">
                <a:latin typeface="Arial" pitchFamily="34" charset="0"/>
              </a:rPr>
              <a:t>to discharge for patients assessed or treated by EMS personnel or with an initial</a:t>
            </a:r>
          </a:p>
          <a:p>
            <a:r>
              <a:rPr lang="en-US" dirty="0">
                <a:latin typeface="Arial" pitchFamily="34" charset="0"/>
              </a:rPr>
              <a:t>rhythm of ventricular fibrillation.</a:t>
            </a:r>
          </a:p>
          <a:p>
            <a:r>
              <a:rPr lang="en-US" b="1" dirty="0">
                <a:latin typeface="Arial" pitchFamily="34" charset="0"/>
              </a:rPr>
              <a:t>Results </a:t>
            </a:r>
            <a:r>
              <a:rPr lang="en-US" dirty="0">
                <a:latin typeface="Arial" pitchFamily="34" charset="0"/>
              </a:rPr>
              <a:t>Among the 10 sites, the total catchment population was 21.4 million, and there</a:t>
            </a:r>
          </a:p>
          <a:p>
            <a:r>
              <a:rPr lang="en-US" dirty="0">
                <a:latin typeface="Arial" pitchFamily="34" charset="0"/>
              </a:rPr>
              <a:t>were 20 520 cardiac arrests. A total of 11 898 (58.0%) had resuscitation attempted; 2729</a:t>
            </a:r>
          </a:p>
          <a:p>
            <a:r>
              <a:rPr lang="en-US" dirty="0">
                <a:latin typeface="Arial" pitchFamily="34" charset="0"/>
              </a:rPr>
              <a:t>(22.9% of treated) had initial rhythm of ventricular fibrillation or ventricular tachycardia</a:t>
            </a:r>
          </a:p>
          <a:p>
            <a:r>
              <a:rPr lang="en-US" dirty="0">
                <a:latin typeface="Arial" pitchFamily="34" charset="0"/>
              </a:rPr>
              <a:t>or rhythms that were </a:t>
            </a:r>
            <a:r>
              <a:rPr lang="en-US" dirty="0" err="1">
                <a:latin typeface="Arial" pitchFamily="34" charset="0"/>
              </a:rPr>
              <a:t>shockable</a:t>
            </a:r>
            <a:r>
              <a:rPr lang="en-US" dirty="0">
                <a:latin typeface="Arial" pitchFamily="34" charset="0"/>
              </a:rPr>
              <a:t> by an automated external defibrillator; and 954 (4.6%</a:t>
            </a:r>
          </a:p>
          <a:p>
            <a:r>
              <a:rPr lang="en-US" dirty="0">
                <a:latin typeface="Arial" pitchFamily="34" charset="0"/>
              </a:rPr>
              <a:t>of total) were discharged alive. The median incidence of EMS-treated cardiac arrest across</a:t>
            </a:r>
          </a:p>
          <a:p>
            <a:r>
              <a:rPr lang="en-US" dirty="0">
                <a:latin typeface="Arial" pitchFamily="34" charset="0"/>
              </a:rPr>
              <a:t>sites was 52.1 (interquartile range [IQR], 48.0-70.1) per 100 000 population; survival</a:t>
            </a:r>
          </a:p>
          <a:p>
            <a:r>
              <a:rPr lang="en-US" dirty="0">
                <a:latin typeface="Arial" pitchFamily="34" charset="0"/>
              </a:rPr>
              <a:t>ranged from 3.0% to 16.3%, with a median of 8.4% (IQR, 5.4%-10.4%). Median ventricular</a:t>
            </a:r>
          </a:p>
          <a:p>
            <a:r>
              <a:rPr lang="en-US" dirty="0">
                <a:latin typeface="Arial" pitchFamily="34" charset="0"/>
              </a:rPr>
              <a:t>fibrillation incidence was 12.6 (IQR, 10.6-5.2) per 100 000 population; survival</a:t>
            </a:r>
          </a:p>
          <a:p>
            <a:r>
              <a:rPr lang="en-US" dirty="0">
                <a:latin typeface="Arial" pitchFamily="34" charset="0"/>
              </a:rPr>
              <a:t>ranged from 7.7% to 39.9%, with a median of 22.0% (IQR, 15.0%-24.4%), with significant</a:t>
            </a:r>
          </a:p>
          <a:p>
            <a:r>
              <a:rPr lang="en-US" dirty="0">
                <a:latin typeface="Arial" pitchFamily="34" charset="0"/>
              </a:rPr>
              <a:t>differences across sites for incidence and survival (</a:t>
            </a:r>
            <a:r>
              <a:rPr lang="en-US" i="1" dirty="0">
                <a:latin typeface="Arial" pitchFamily="34" charset="0"/>
              </a:rPr>
              <a:t>P</a:t>
            </a:r>
            <a:r>
              <a:rPr lang="en-US" dirty="0">
                <a:latin typeface="Arial" pitchFamily="34" charset="0"/>
              </a:rPr>
              <a:t>.001).</a:t>
            </a:r>
          </a:p>
          <a:p>
            <a:r>
              <a:rPr lang="en-US" b="1" dirty="0">
                <a:latin typeface="Arial" pitchFamily="34" charset="0"/>
              </a:rPr>
              <a:t>Conclusion </a:t>
            </a:r>
            <a:r>
              <a:rPr lang="en-US" dirty="0">
                <a:latin typeface="Arial" pitchFamily="34" charset="0"/>
              </a:rPr>
              <a:t>In this study involving 10 geographic regions in North America, there</a:t>
            </a:r>
          </a:p>
          <a:p>
            <a:r>
              <a:rPr lang="en-US" dirty="0">
                <a:latin typeface="Arial" pitchFamily="34" charset="0"/>
              </a:rPr>
              <a:t>were significant and important regional differences in out-of-hospital cardiac arrest</a:t>
            </a:r>
          </a:p>
          <a:p>
            <a:r>
              <a:rPr lang="en-US" dirty="0">
                <a:latin typeface="Arial" pitchFamily="34" charset="0"/>
              </a:rPr>
              <a:t>incidence and outcome.</a:t>
            </a:r>
          </a:p>
          <a:p>
            <a:r>
              <a:rPr lang="en-US" i="1" dirty="0">
                <a:latin typeface="Arial" pitchFamily="34" charset="0"/>
              </a:rPr>
              <a:t>JAMA. 2008;300(12):1423-1431</a:t>
            </a:r>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1997495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keep the traditional format for how the trial leadership is arranged. While the health systems are critical the trial is being conducted by Duke</a:t>
            </a:r>
          </a:p>
        </p:txBody>
      </p:sp>
      <p:sp>
        <p:nvSpPr>
          <p:cNvPr id="4" name="Slide Number Placeholder 3"/>
          <p:cNvSpPr>
            <a:spLocks noGrp="1"/>
          </p:cNvSpPr>
          <p:nvPr>
            <p:ph type="sldNum" sz="quarter" idx="5"/>
          </p:nvPr>
        </p:nvSpPr>
        <p:spPr/>
        <p:txBody>
          <a:bodyPr/>
          <a:lstStyle/>
          <a:p>
            <a:fld id="{33D6A3A7-D1F2-EC46-9FB8-8B5A6AA45ACB}" type="slidenum">
              <a:rPr lang="en-US" smtClean="0"/>
              <a:t>41</a:t>
            </a:fld>
            <a:endParaRPr lang="en-US"/>
          </a:p>
        </p:txBody>
      </p:sp>
    </p:spTree>
    <p:extLst>
      <p:ext uri="{BB962C8B-B14F-4D97-AF65-F5344CB8AC3E}">
        <p14:creationId xmlns:p14="http://schemas.microsoft.com/office/powerpoint/2010/main" val="236087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Monique to do</a:t>
            </a:r>
          </a:p>
        </p:txBody>
      </p:sp>
      <p:sp>
        <p:nvSpPr>
          <p:cNvPr id="4" name="Slide Number Placeholder 3"/>
          <p:cNvSpPr>
            <a:spLocks noGrp="1"/>
          </p:cNvSpPr>
          <p:nvPr>
            <p:ph type="sldNum" sz="quarter" idx="5"/>
          </p:nvPr>
        </p:nvSpPr>
        <p:spPr/>
        <p:txBody>
          <a:bodyPr/>
          <a:lstStyle/>
          <a:p>
            <a:fld id="{33D6A3A7-D1F2-EC46-9FB8-8B5A6AA45ACB}" type="slidenum">
              <a:rPr lang="en-US" smtClean="0"/>
              <a:t>43</a:t>
            </a:fld>
            <a:endParaRPr lang="en-US"/>
          </a:p>
        </p:txBody>
      </p:sp>
    </p:spTree>
    <p:extLst>
      <p:ext uri="{BB962C8B-B14F-4D97-AF65-F5344CB8AC3E}">
        <p14:creationId xmlns:p14="http://schemas.microsoft.com/office/powerpoint/2010/main" val="220175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p>
        </p:txBody>
      </p:sp>
      <p:sp>
        <p:nvSpPr>
          <p:cNvPr id="4" name="Slide Number Placeholder 3"/>
          <p:cNvSpPr>
            <a:spLocks noGrp="1"/>
          </p:cNvSpPr>
          <p:nvPr>
            <p:ph type="sldNum" sz="quarter" idx="5"/>
          </p:nvPr>
        </p:nvSpPr>
        <p:spPr/>
        <p:txBody>
          <a:bodyPr/>
          <a:lstStyle/>
          <a:p>
            <a:fld id="{33D6A3A7-D1F2-EC46-9FB8-8B5A6AA45ACB}" type="slidenum">
              <a:rPr lang="en-US" smtClean="0"/>
              <a:t>45</a:t>
            </a:fld>
            <a:endParaRPr lang="en-US"/>
          </a:p>
        </p:txBody>
      </p:sp>
    </p:spTree>
    <p:extLst>
      <p:ext uri="{BB962C8B-B14F-4D97-AF65-F5344CB8AC3E}">
        <p14:creationId xmlns:p14="http://schemas.microsoft.com/office/powerpoint/2010/main" val="2414684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EFIC- Exception from Informed Consent- FDA regulation that allows for the conduct of trial under emergency conditions without informed consent. Requires community consultation and obtaining consent as soon after the cardiac arrest as feasible. Our study is receiving a waiver for IC under NIH rules for minimal risk trials. </a:t>
            </a:r>
          </a:p>
        </p:txBody>
      </p:sp>
      <p:sp>
        <p:nvSpPr>
          <p:cNvPr id="4" name="Slide Number Placeholder 3"/>
          <p:cNvSpPr>
            <a:spLocks noGrp="1"/>
          </p:cNvSpPr>
          <p:nvPr>
            <p:ph type="sldNum" sz="quarter" idx="5"/>
          </p:nvPr>
        </p:nvSpPr>
        <p:spPr/>
        <p:txBody>
          <a:bodyPr/>
          <a:lstStyle/>
          <a:p>
            <a:fld id="{33D6A3A7-D1F2-EC46-9FB8-8B5A6AA45ACB}" type="slidenum">
              <a:rPr lang="en-US" smtClean="0"/>
              <a:t>49</a:t>
            </a:fld>
            <a:endParaRPr lang="en-US"/>
          </a:p>
        </p:txBody>
      </p:sp>
    </p:spTree>
    <p:extLst>
      <p:ext uri="{BB962C8B-B14F-4D97-AF65-F5344CB8AC3E}">
        <p14:creationId xmlns:p14="http://schemas.microsoft.com/office/powerpoint/2010/main" val="393578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a:t>
            </a:r>
            <a:r>
              <a:rPr lang="en-US" sz="1800" b="0" i="0" u="none" strike="noStrike" baseline="0" dirty="0">
                <a:solidFill>
                  <a:srgbClr val="000000"/>
                </a:solidFill>
                <a:latin typeface="Aktiv Grotesk Light"/>
              </a:rPr>
              <a:t>Prompt delivery of bystander CPR doubles a victim’s chances of survival from cardiac arrest. CPR training, mass CPR training, CPR awareness initiatives, and promotion of Hands-Only CPR are all associated with increased rates of bystander CPR. </a:t>
            </a:r>
            <a:endParaRPr lang="en-US" dirty="0"/>
          </a:p>
        </p:txBody>
      </p:sp>
      <p:sp>
        <p:nvSpPr>
          <p:cNvPr id="4" name="Slide Number Placeholder 3"/>
          <p:cNvSpPr>
            <a:spLocks noGrp="1"/>
          </p:cNvSpPr>
          <p:nvPr>
            <p:ph type="sldNum" sz="quarter" idx="5"/>
          </p:nvPr>
        </p:nvSpPr>
        <p:spPr/>
        <p:txBody>
          <a:bodyPr/>
          <a:lstStyle/>
          <a:p>
            <a:fld id="{CCC24708-7579-490C-BB81-31969D3521BD}" type="slidenum">
              <a:rPr lang="en-US" smtClean="0"/>
              <a:t>8</a:t>
            </a:fld>
            <a:endParaRPr lang="en-US"/>
          </a:p>
        </p:txBody>
      </p:sp>
    </p:spTree>
    <p:extLst>
      <p:ext uri="{BB962C8B-B14F-4D97-AF65-F5344CB8AC3E}">
        <p14:creationId xmlns:p14="http://schemas.microsoft.com/office/powerpoint/2010/main" val="170761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a:t>
            </a:r>
            <a:r>
              <a:rPr lang="en-US" sz="1800" b="0" i="0" u="none" strike="noStrike" baseline="0" dirty="0">
                <a:solidFill>
                  <a:srgbClr val="000000"/>
                </a:solidFill>
                <a:latin typeface="Aktiv Grotesk Light"/>
              </a:rPr>
              <a:t>The process of recovering from cardiac arrest extends long after the initial hospitalization. Support is needed during recovery to ensure optimal physical, cognitive, and emotional well-being and return to social/role functioning. This process should be initiated during the initial hospitalization and continue as long as needed. These themes are explored in greater detail in a 2020 AHA scientific statement.</a:t>
            </a:r>
            <a:endParaRPr lang="en-US" dirty="0"/>
          </a:p>
        </p:txBody>
      </p:sp>
      <p:sp>
        <p:nvSpPr>
          <p:cNvPr id="4" name="Slide Number Placeholder 3"/>
          <p:cNvSpPr>
            <a:spLocks noGrp="1"/>
          </p:cNvSpPr>
          <p:nvPr>
            <p:ph type="sldNum" sz="quarter" idx="5"/>
          </p:nvPr>
        </p:nvSpPr>
        <p:spPr/>
        <p:txBody>
          <a:bodyPr/>
          <a:lstStyle/>
          <a:p>
            <a:fld id="{CCC24708-7579-490C-BB81-31969D3521BD}" type="slidenum">
              <a:rPr lang="en-US" smtClean="0"/>
              <a:t>10</a:t>
            </a:fld>
            <a:endParaRPr lang="en-US"/>
          </a:p>
        </p:txBody>
      </p:sp>
    </p:spTree>
    <p:extLst>
      <p:ext uri="{BB962C8B-B14F-4D97-AF65-F5344CB8AC3E}">
        <p14:creationId xmlns:p14="http://schemas.microsoft.com/office/powerpoint/2010/main" val="283173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a:t>
            </a:r>
            <a:r>
              <a:rPr lang="en-US" sz="1800" b="0" i="0" u="none" strike="noStrike" baseline="0" dirty="0">
                <a:solidFill>
                  <a:srgbClr val="000000"/>
                </a:solidFill>
                <a:latin typeface="Aktiv Grotesk Light"/>
              </a:rPr>
              <a:t>The suggestion to administer epinephrine early was strengthened to a recommendation on the basis of a systematic review and meta-analysis, which included results of 2 randomized trials of epinephrine enrolling more than 8500 patients with OHCA, showing that epinephrine increased ROSC and survival. At 3 months, the time point felt to be most meaningful for neurologic recovery, there was a nonsignificant increase in survivors with both favorable and unfavorable neurologic outcome in the epinephrine group. </a:t>
            </a:r>
          </a:p>
          <a:p>
            <a:r>
              <a:rPr lang="en-US" sz="1800" b="0" i="0" u="none" strike="noStrike" baseline="0" dirty="0">
                <a:solidFill>
                  <a:srgbClr val="000000"/>
                </a:solidFill>
                <a:latin typeface="Aktiv Grotesk Light"/>
              </a:rPr>
              <a:t>Of 16 observational studies on timing in the recent systematic review, all found an association between earlier epinephrine and ROSC for patients with </a:t>
            </a:r>
            <a:r>
              <a:rPr lang="en-US" sz="1800" b="0" i="0" u="none" strike="noStrike" baseline="0" dirty="0" err="1">
                <a:solidFill>
                  <a:srgbClr val="000000"/>
                </a:solidFill>
                <a:latin typeface="Aktiv Grotesk Light"/>
              </a:rPr>
              <a:t>nonshockable</a:t>
            </a:r>
            <a:r>
              <a:rPr lang="en-US" sz="1800" b="0" i="0" u="none" strike="noStrike" baseline="0" dirty="0">
                <a:solidFill>
                  <a:srgbClr val="000000"/>
                </a:solidFill>
                <a:latin typeface="Aktiv Grotesk Light"/>
              </a:rPr>
              <a:t> rhythms, although improvements in survival were not universally seen. For patients with shockable rhythm, the literature supports prioritizing defibrillation and CPR initially and giving epinephrine if initial attempts with CPR and defibrillation are not successful. </a:t>
            </a:r>
          </a:p>
          <a:p>
            <a:r>
              <a:rPr lang="en-US" sz="1800" b="0" i="0" u="none" strike="noStrike" baseline="0" dirty="0">
                <a:solidFill>
                  <a:srgbClr val="000000"/>
                </a:solidFill>
                <a:latin typeface="Aktiv Grotesk Light"/>
              </a:rPr>
              <a:t>Any drug that increases the rate of ROSC and survival but is given after several minutes of downtime will likely increase both favorable and unfavorable neurologic outcome. Therefore, the most beneficial approach seems to be continuing to use a drug that has been shown to increase survival while focusing broader efforts on shortening time to drug for all patients; by doing so, more survivors will have a favorable neurologic outcome. </a:t>
            </a:r>
          </a:p>
        </p:txBody>
      </p:sp>
      <p:sp>
        <p:nvSpPr>
          <p:cNvPr id="4" name="Slide Number Placeholder 3"/>
          <p:cNvSpPr>
            <a:spLocks noGrp="1"/>
          </p:cNvSpPr>
          <p:nvPr>
            <p:ph type="sldNum" sz="quarter" idx="5"/>
          </p:nvPr>
        </p:nvSpPr>
        <p:spPr/>
        <p:txBody>
          <a:bodyPr/>
          <a:lstStyle/>
          <a:p>
            <a:fld id="{CCC24708-7579-490C-BB81-31969D3521BD}" type="slidenum">
              <a:rPr lang="en-US" smtClean="0"/>
              <a:t>12</a:t>
            </a:fld>
            <a:endParaRPr lang="en-US"/>
          </a:p>
        </p:txBody>
      </p:sp>
    </p:spTree>
    <p:extLst>
      <p:ext uri="{BB962C8B-B14F-4D97-AF65-F5344CB8AC3E}">
        <p14:creationId xmlns:p14="http://schemas.microsoft.com/office/powerpoint/2010/main" val="317759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a:t>
            </a:r>
            <a:r>
              <a:rPr lang="en-US" sz="1800" b="0" i="0" u="none" strike="noStrike" baseline="0" dirty="0">
                <a:solidFill>
                  <a:srgbClr val="000000"/>
                </a:solidFill>
                <a:latin typeface="Aktiv Grotesk Light"/>
              </a:rPr>
              <a:t>Rescuers may experience anxiety or posttraumatic stress about providing or not providing BLS. Hospital-based care providers may also experience emotional or psychological effects of caring for a patient with cardiac arrest. Team debriefings may allow a review of team performance (education, quality improvement) as well as recognition of the natural stressors associated with caring for a patient near death. An AHA scientific statement devoted to this topic is expected in early 2021.</a:t>
            </a:r>
          </a:p>
        </p:txBody>
      </p:sp>
      <p:sp>
        <p:nvSpPr>
          <p:cNvPr id="4" name="Slide Number Placeholder 3"/>
          <p:cNvSpPr>
            <a:spLocks noGrp="1"/>
          </p:cNvSpPr>
          <p:nvPr>
            <p:ph type="sldNum" sz="quarter" idx="5"/>
          </p:nvPr>
        </p:nvSpPr>
        <p:spPr/>
        <p:txBody>
          <a:bodyPr/>
          <a:lstStyle/>
          <a:p>
            <a:fld id="{CCC24708-7579-490C-BB81-31969D3521BD}" type="slidenum">
              <a:rPr lang="en-US" smtClean="0"/>
              <a:t>14</a:t>
            </a:fld>
            <a:endParaRPr lang="en-US"/>
          </a:p>
        </p:txBody>
      </p:sp>
    </p:spTree>
    <p:extLst>
      <p:ext uri="{BB962C8B-B14F-4D97-AF65-F5344CB8AC3E}">
        <p14:creationId xmlns:p14="http://schemas.microsoft.com/office/powerpoint/2010/main" val="314183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ktiv Grotesk Cd"/>
              </a:rPr>
              <a:t>Why: Many industries, including healthcare, collect and assess performance data to measure quality and identify opportunities for improvement. This can be done at the local, regional, or national level through participation in data registries that collect information on processes of care (</a:t>
            </a:r>
            <a:r>
              <a:rPr lang="en-US" sz="1800" b="1" i="0" u="none" strike="noStrike" baseline="0" dirty="0" err="1">
                <a:solidFill>
                  <a:srgbClr val="000000"/>
                </a:solidFill>
                <a:latin typeface="Aktiv Grotesk Cd"/>
              </a:rPr>
              <a:t>eg</a:t>
            </a:r>
            <a:r>
              <a:rPr lang="en-US" sz="1800" b="1" i="0" u="none" strike="noStrike" baseline="0" dirty="0">
                <a:solidFill>
                  <a:srgbClr val="000000"/>
                </a:solidFill>
                <a:latin typeface="Aktiv Grotesk Cd"/>
              </a:rPr>
              <a:t>, CPR performance data, defibrillation times, adherence to guidelines) and outcomes of care (</a:t>
            </a:r>
            <a:r>
              <a:rPr lang="en-US" sz="1800" b="1" i="0" u="none" strike="noStrike" baseline="0" dirty="0" err="1">
                <a:solidFill>
                  <a:srgbClr val="000000"/>
                </a:solidFill>
                <a:latin typeface="Aktiv Grotesk Cd"/>
              </a:rPr>
              <a:t>eg</a:t>
            </a:r>
            <a:r>
              <a:rPr lang="en-US" sz="1800" b="1" i="0" u="none" strike="noStrike" baseline="0" dirty="0">
                <a:solidFill>
                  <a:srgbClr val="000000"/>
                </a:solidFill>
                <a:latin typeface="Aktiv Grotesk Cd"/>
              </a:rPr>
              <a:t>, ROSC, survival) associated with cardiac arrest.</a:t>
            </a:r>
          </a:p>
          <a:p>
            <a:r>
              <a:rPr lang="en-US" sz="1800" b="1" i="0" u="none" strike="noStrike" baseline="0" dirty="0">
                <a:solidFill>
                  <a:srgbClr val="000000"/>
                </a:solidFill>
                <a:latin typeface="Aktiv Grotesk Cd"/>
              </a:rPr>
              <a:t>Three such initiatives are the AHA’s Get With The Guidelines-Resuscitation registry (for IHCA), the AHA Cardiac Arrest Registry to Enhance Survival registry (for OHCA), and the Resuscitation Outcomes Consortium Cardiac </a:t>
            </a:r>
            <a:r>
              <a:rPr lang="en-US" sz="1800" b="1" i="0" u="none" strike="noStrike" baseline="0" dirty="0" err="1">
                <a:solidFill>
                  <a:srgbClr val="000000"/>
                </a:solidFill>
                <a:latin typeface="Aktiv Grotesk Cd"/>
              </a:rPr>
              <a:t>Epistry</a:t>
            </a:r>
            <a:r>
              <a:rPr lang="en-US" sz="1800" b="1" i="0" u="none" strike="noStrike" baseline="0" dirty="0">
                <a:solidFill>
                  <a:srgbClr val="000000"/>
                </a:solidFill>
                <a:latin typeface="Aktiv Grotesk Cd"/>
              </a:rPr>
              <a:t> (for OHCA), and many regional databases exist. A 2020 ILCOR systematic review found that most studies assessing the impact of data registries, with or without public reporting, demonstrate improvement in cardiac arrest survival in organizations and communities that participated in cardiac arrest registries.</a:t>
            </a:r>
          </a:p>
          <a:p>
            <a:pPr>
              <a:spcBef>
                <a:spcPts val="300"/>
              </a:spcBef>
            </a:pPr>
            <a:r>
              <a:rPr lang="en-US" sz="1800" dirty="0"/>
              <a:t>Resuscitation Outcomes Consortium Cardiac registry</a:t>
            </a:r>
          </a:p>
          <a:p>
            <a:pPr marL="0" indent="0">
              <a:spcBef>
                <a:spcPts val="300"/>
              </a:spcBef>
              <a:buNone/>
            </a:pPr>
            <a:r>
              <a:rPr lang="en-US" sz="1800" u="sng" dirty="0"/>
              <a:t>In-hospital cardiac arrest:</a:t>
            </a:r>
          </a:p>
          <a:p>
            <a:pPr>
              <a:spcBef>
                <a:spcPts val="300"/>
              </a:spcBef>
            </a:pPr>
            <a:r>
              <a:rPr lang="en-US" sz="1800"/>
              <a:t>Get With The Guidelines-Resuscitation registry</a:t>
            </a:r>
          </a:p>
          <a:p>
            <a:endParaRPr lang="en-US" sz="1800" b="0" i="0" u="none" strike="noStrike" baseline="0" dirty="0">
              <a:solidFill>
                <a:srgbClr val="000000"/>
              </a:solidFill>
              <a:latin typeface="Aktiv Grotesk Light"/>
            </a:endParaRPr>
          </a:p>
        </p:txBody>
      </p:sp>
      <p:sp>
        <p:nvSpPr>
          <p:cNvPr id="4" name="Slide Number Placeholder 3"/>
          <p:cNvSpPr>
            <a:spLocks noGrp="1"/>
          </p:cNvSpPr>
          <p:nvPr>
            <p:ph type="sldNum" sz="quarter" idx="5"/>
          </p:nvPr>
        </p:nvSpPr>
        <p:spPr/>
        <p:txBody>
          <a:bodyPr/>
          <a:lstStyle/>
          <a:p>
            <a:fld id="{CCC24708-7579-490C-BB81-31969D3521BD}" type="slidenum">
              <a:rPr lang="en-US" smtClean="0"/>
              <a:t>15</a:t>
            </a:fld>
            <a:endParaRPr lang="en-US"/>
          </a:p>
        </p:txBody>
      </p:sp>
    </p:spTree>
    <p:extLst>
      <p:ext uri="{BB962C8B-B14F-4D97-AF65-F5344CB8AC3E}">
        <p14:creationId xmlns:p14="http://schemas.microsoft.com/office/powerpoint/2010/main" val="3219849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Aktiv Grotesk Light"/>
            </a:endParaRPr>
          </a:p>
        </p:txBody>
      </p:sp>
      <p:sp>
        <p:nvSpPr>
          <p:cNvPr id="4" name="Slide Number Placeholder 3"/>
          <p:cNvSpPr>
            <a:spLocks noGrp="1"/>
          </p:cNvSpPr>
          <p:nvPr>
            <p:ph type="sldNum" sz="quarter" idx="5"/>
          </p:nvPr>
        </p:nvSpPr>
        <p:spPr/>
        <p:txBody>
          <a:bodyPr/>
          <a:lstStyle/>
          <a:p>
            <a:fld id="{CCC24708-7579-490C-BB81-31969D3521BD}" type="slidenum">
              <a:rPr lang="en-US" smtClean="0"/>
              <a:t>16</a:t>
            </a:fld>
            <a:endParaRPr lang="en-US"/>
          </a:p>
        </p:txBody>
      </p:sp>
    </p:spTree>
    <p:extLst>
      <p:ext uri="{BB962C8B-B14F-4D97-AF65-F5344CB8AC3E}">
        <p14:creationId xmlns:p14="http://schemas.microsoft.com/office/powerpoint/2010/main" val="392143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Created 2004 agreement between CDC and Emory</a:t>
            </a:r>
          </a:p>
          <a:p>
            <a:r>
              <a:rPr lang="en-US" sz="2400" dirty="0"/>
              <a:t>Helps EMS Identify:</a:t>
            </a:r>
          </a:p>
          <a:p>
            <a:pPr lvl="1"/>
            <a:r>
              <a:rPr lang="en-US" sz="2400" dirty="0"/>
              <a:t>When, where, what part of the system is functioning properly, and where there are opportunities to improve</a:t>
            </a:r>
          </a:p>
          <a:p>
            <a:r>
              <a:rPr lang="en-US" sz="2400" dirty="0"/>
              <a:t>Creates single source of data from arrest to hospital discharge.</a:t>
            </a:r>
          </a:p>
          <a:p>
            <a:r>
              <a:rPr lang="en-US" sz="2400" dirty="0"/>
              <a:t>Quick and easy data collection</a:t>
            </a:r>
          </a:p>
          <a:p>
            <a:r>
              <a:rPr lang="en-US" sz="2400" dirty="0"/>
              <a:t>Track ongoing performance</a:t>
            </a:r>
          </a:p>
          <a:p>
            <a:r>
              <a:rPr lang="en-US" sz="2400" dirty="0"/>
              <a:t>Create reports for benchmarking</a:t>
            </a:r>
          </a:p>
          <a:p>
            <a:r>
              <a:rPr lang="en-US" sz="2400" dirty="0"/>
              <a:t>Provides EMS with patient disposition.</a:t>
            </a:r>
          </a:p>
          <a:p>
            <a:r>
              <a:rPr lang="en-US" sz="2400" dirty="0"/>
              <a:t>Data will influence cardiac arrest survival throughout the world. </a:t>
            </a:r>
          </a:p>
          <a:p>
            <a:r>
              <a:rPr lang="en-US" dirty="0"/>
              <a:t>CARES is the tool used for data collection.</a:t>
            </a:r>
          </a:p>
          <a:p>
            <a:r>
              <a:rPr lang="en-US" dirty="0"/>
              <a:t>Use of CARES is free to RACE CARS participants.</a:t>
            </a:r>
          </a:p>
          <a:p>
            <a:r>
              <a:rPr lang="en-US" dirty="0"/>
              <a:t>NC now has over 20,000 patient in CARES since 2010</a:t>
            </a:r>
          </a:p>
        </p:txBody>
      </p:sp>
      <p:sp>
        <p:nvSpPr>
          <p:cNvPr id="4" name="Slide Number Placeholder 3"/>
          <p:cNvSpPr>
            <a:spLocks noGrp="1"/>
          </p:cNvSpPr>
          <p:nvPr>
            <p:ph type="sldNum" sz="quarter" idx="10"/>
          </p:nvPr>
        </p:nvSpPr>
        <p:spPr/>
        <p:txBody>
          <a:bodyPr/>
          <a:lstStyle/>
          <a:p>
            <a:pPr>
              <a:defRPr/>
            </a:pPr>
            <a:fld id="{5D22CDA8-9A8A-4E34-A09F-A7C332524145}" type="slidenum">
              <a:rPr lang="en-US" smtClean="0"/>
              <a:pPr>
                <a:defRPr/>
              </a:pPr>
              <a:t>18</a:t>
            </a:fld>
            <a:endParaRPr lang="en-US"/>
          </a:p>
        </p:txBody>
      </p:sp>
    </p:spTree>
    <p:extLst>
      <p:ext uri="{BB962C8B-B14F-4D97-AF65-F5344CB8AC3E}">
        <p14:creationId xmlns:p14="http://schemas.microsoft.com/office/powerpoint/2010/main" val="392539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Ongoing resuscitation</a:t>
            </a:r>
            <a:r>
              <a:rPr lang="en-US" baseline="0" dirty="0"/>
              <a:t> means that the patient is still receiving treatment and not deceased. Does not mean still receiving CPR.</a:t>
            </a:r>
            <a:endParaRPr lang="en-US" dirty="0"/>
          </a:p>
        </p:txBody>
      </p:sp>
      <p:sp>
        <p:nvSpPr>
          <p:cNvPr id="4" name="Slide Number Placeholder 3"/>
          <p:cNvSpPr>
            <a:spLocks noGrp="1"/>
          </p:cNvSpPr>
          <p:nvPr>
            <p:ph type="sldNum" sz="quarter" idx="10"/>
          </p:nvPr>
        </p:nvSpPr>
        <p:spPr/>
        <p:txBody>
          <a:bodyPr/>
          <a:lstStyle/>
          <a:p>
            <a:pPr>
              <a:defRPr/>
            </a:pPr>
            <a:fld id="{ECA6EE25-FA1B-44DD-BFA8-064F3251CA04}" type="slidenum">
              <a:rPr lang="en-US" smtClean="0"/>
              <a:pPr>
                <a:defRPr/>
              </a:pPr>
              <a:t>24</a:t>
            </a:fld>
            <a:endParaRPr lang="en-US"/>
          </a:p>
        </p:txBody>
      </p:sp>
    </p:spTree>
    <p:extLst>
      <p:ext uri="{BB962C8B-B14F-4D97-AF65-F5344CB8AC3E}">
        <p14:creationId xmlns:p14="http://schemas.microsoft.com/office/powerpoint/2010/main" val="3394695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62869" y="381635"/>
            <a:ext cx="11386323" cy="1993266"/>
          </a:xfrm>
        </p:spPr>
        <p:txBody>
          <a:bodyPr anchor="b">
            <a:normAutofit/>
          </a:bodyPr>
          <a:lstStyle>
            <a:lvl1pPr algn="l">
              <a:defRPr sz="5000" b="1">
                <a:solidFill>
                  <a:schemeClr val="tx1"/>
                </a:solidFill>
                <a:latin typeface="Arial" charset="0"/>
                <a:ea typeface="Arial" charset="0"/>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62870" y="2597838"/>
            <a:ext cx="9144000" cy="637453"/>
          </a:xfrm>
        </p:spPr>
        <p:txBody>
          <a:bodyPr/>
          <a:lstStyle>
            <a:lvl1pPr marL="0" indent="0" algn="l">
              <a:buNone/>
              <a:defRPr sz="240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731060" y="4348624"/>
            <a:ext cx="4684680" cy="1998797"/>
          </a:xfrm>
          <a:prstGeom prst="rect">
            <a:avLst/>
          </a:prstGeom>
        </p:spPr>
      </p:pic>
      <p:sp>
        <p:nvSpPr>
          <p:cNvPr id="5" name="Subtitle 2"/>
          <p:cNvSpPr txBox="1">
            <a:spLocks/>
          </p:cNvSpPr>
          <p:nvPr userDrawn="1"/>
        </p:nvSpPr>
        <p:spPr>
          <a:xfrm>
            <a:off x="6087736" y="4793422"/>
            <a:ext cx="5297004" cy="8613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800" b="1" dirty="0" err="1" smtClean="0"/>
              <a:t>RA</a:t>
            </a:r>
            <a:r>
              <a:rPr lang="en-US" sz="2800" dirty="0" err="1" smtClean="0"/>
              <a:t>ndomized</a:t>
            </a:r>
            <a:r>
              <a:rPr lang="en-US" sz="2800" dirty="0" smtClean="0"/>
              <a:t> </a:t>
            </a:r>
            <a:r>
              <a:rPr lang="en-US" sz="2800" b="1" dirty="0" smtClean="0"/>
              <a:t>C</a:t>
            </a:r>
            <a:r>
              <a:rPr lang="en-US" sz="2800" dirty="0" smtClean="0"/>
              <a:t>luster </a:t>
            </a:r>
            <a:r>
              <a:rPr lang="en-US" sz="2800" b="1" dirty="0" smtClean="0"/>
              <a:t>E</a:t>
            </a:r>
            <a:r>
              <a:rPr lang="en-US" sz="2800" dirty="0" smtClean="0"/>
              <a:t>valuation</a:t>
            </a:r>
            <a:br>
              <a:rPr lang="en-US" sz="2800" dirty="0" smtClean="0"/>
            </a:br>
            <a:r>
              <a:rPr lang="en-US" sz="2800" dirty="0" smtClean="0"/>
              <a:t>of </a:t>
            </a:r>
            <a:r>
              <a:rPr lang="en-US" sz="2800" b="1" dirty="0" smtClean="0"/>
              <a:t>C</a:t>
            </a:r>
            <a:r>
              <a:rPr lang="en-US" sz="2800" dirty="0" smtClean="0"/>
              <a:t>ardiac </a:t>
            </a:r>
            <a:r>
              <a:rPr lang="en-US" sz="2800" b="1" dirty="0" err="1" smtClean="0"/>
              <a:t>AR</a:t>
            </a:r>
            <a:r>
              <a:rPr lang="en-US" sz="2800" dirty="0" err="1" smtClean="0"/>
              <a:t>rest</a:t>
            </a:r>
            <a:r>
              <a:rPr lang="en-US" sz="2800" dirty="0" smtClean="0"/>
              <a:t> </a:t>
            </a:r>
            <a:r>
              <a:rPr lang="en-US" sz="2800" b="1" dirty="0" smtClean="0"/>
              <a:t>S</a:t>
            </a:r>
            <a:r>
              <a:rPr lang="en-US" sz="2800" dirty="0" smtClean="0"/>
              <a:t>ystems</a:t>
            </a:r>
            <a:endParaRPr lang="en-US" sz="2800" dirty="0"/>
          </a:p>
        </p:txBody>
      </p:sp>
      <p:cxnSp>
        <p:nvCxnSpPr>
          <p:cNvPr id="7" name="Straight Connector 6"/>
          <p:cNvCxnSpPr/>
          <p:nvPr userDrawn="1"/>
        </p:nvCxnSpPr>
        <p:spPr>
          <a:xfrm>
            <a:off x="5741523" y="4572000"/>
            <a:ext cx="0" cy="1790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659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7026" y="365125"/>
            <a:ext cx="7236591" cy="1325563"/>
          </a:xfrm>
        </p:spPr>
        <p:txBody>
          <a:bodyPr>
            <a:normAutofit/>
          </a:bodyPr>
          <a:lstStyle>
            <a:lvl1pPr algn="ctr">
              <a:defRPr sz="4000" b="1" i="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7026" y="18256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sp>
        <p:nvSpPr>
          <p:cNvPr id="4" name="Rectangle 3"/>
          <p:cNvSpPr/>
          <p:nvPr userDrawn="1"/>
        </p:nvSpPr>
        <p:spPr>
          <a:xfrm>
            <a:off x="0" y="6477000"/>
            <a:ext cx="12192000" cy="381000"/>
          </a:xfrm>
          <a:prstGeom prst="rect">
            <a:avLst/>
          </a:prstGeom>
          <a:solidFill>
            <a:srgbClr val="ED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9360653" y="64772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1433302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4548" y="2410900"/>
            <a:ext cx="3920626" cy="1325563"/>
          </a:xfrm>
        </p:spPr>
        <p:txBody>
          <a:bodyPr/>
          <a:lstStyle>
            <a:lvl1pPr algn="l">
              <a:defRPr b="1" i="0">
                <a:latin typeface="Arial" charset="0"/>
                <a:ea typeface="Arial" charset="0"/>
                <a:cs typeface="Arial" charset="0"/>
              </a:defRPr>
            </a:lvl1pPr>
          </a:lstStyle>
          <a:p>
            <a:r>
              <a:rPr lang="en-US" dirty="0" smtClean="0"/>
              <a:t>Section Title</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042" t="12943" r="8561" b="12917"/>
          <a:stretch/>
        </p:blipFill>
        <p:spPr>
          <a:xfrm>
            <a:off x="272567" y="2365513"/>
            <a:ext cx="5343042" cy="2146853"/>
          </a:xfrm>
          <a:prstGeom prst="rect">
            <a:avLst/>
          </a:prstGeom>
        </p:spPr>
      </p:pic>
      <p:cxnSp>
        <p:nvCxnSpPr>
          <p:cNvPr id="6" name="Straight Connector 5"/>
          <p:cNvCxnSpPr/>
          <p:nvPr userDrawn="1"/>
        </p:nvCxnSpPr>
        <p:spPr>
          <a:xfrm>
            <a:off x="6096000" y="697423"/>
            <a:ext cx="0" cy="55018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23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3">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296295" y="1600200"/>
            <a:ext cx="8708726" cy="3715719"/>
          </a:xfrm>
          <a:prstGeom prst="rect">
            <a:avLst/>
          </a:prstGeom>
        </p:spPr>
      </p:pic>
    </p:spTree>
    <p:extLst>
      <p:ext uri="{BB962C8B-B14F-4D97-AF65-F5344CB8AC3E}">
        <p14:creationId xmlns:p14="http://schemas.microsoft.com/office/powerpoint/2010/main" val="1376428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DDAE7-5912-E542-A398-216BC2464CA8}"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B6B87-0685-024B-AFDC-479033C9C19D}" type="slidenum">
              <a:rPr lang="en-US" smtClean="0"/>
              <a:t>‹#›</a:t>
            </a:fld>
            <a:endParaRPr lang="en-US"/>
          </a:p>
        </p:txBody>
      </p:sp>
    </p:spTree>
    <p:extLst>
      <p:ext uri="{BB962C8B-B14F-4D97-AF65-F5344CB8AC3E}">
        <p14:creationId xmlns:p14="http://schemas.microsoft.com/office/powerpoint/2010/main" val="425925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CDDAE7-5912-E542-A398-216BC2464CA8}"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B6B87-0685-024B-AFDC-479033C9C19D}" type="slidenum">
              <a:rPr lang="en-US" smtClean="0"/>
              <a:t>‹#›</a:t>
            </a:fld>
            <a:endParaRPr lang="en-US"/>
          </a:p>
        </p:txBody>
      </p:sp>
    </p:spTree>
    <p:extLst>
      <p:ext uri="{BB962C8B-B14F-4D97-AF65-F5344CB8AC3E}">
        <p14:creationId xmlns:p14="http://schemas.microsoft.com/office/powerpoint/2010/main" val="564289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5/9/2016</a:t>
            </a:r>
          </a:p>
        </p:txBody>
      </p:sp>
      <p:sp>
        <p:nvSpPr>
          <p:cNvPr id="6" name="Footer Placeholder 4"/>
          <p:cNvSpPr>
            <a:spLocks noGrp="1"/>
          </p:cNvSpPr>
          <p:nvPr>
            <p:ph type="ftr" sz="quarter" idx="11"/>
          </p:nvPr>
        </p:nvSpPr>
        <p:spPr/>
        <p:txBody>
          <a:bodyPr/>
          <a:lstStyle>
            <a:lvl1pPr>
              <a:defRPr/>
            </a:lvl1pPr>
          </a:lstStyle>
          <a:p>
            <a:pPr>
              <a:defRPr/>
            </a:pPr>
            <a:r>
              <a:rPr lang="en-US"/>
              <a:t>Presumed Cardiac Etiology</a:t>
            </a:r>
          </a:p>
        </p:txBody>
      </p:sp>
      <p:sp>
        <p:nvSpPr>
          <p:cNvPr id="7" name="Slide Number Placeholder 5"/>
          <p:cNvSpPr>
            <a:spLocks noGrp="1"/>
          </p:cNvSpPr>
          <p:nvPr>
            <p:ph type="sldNum" sz="quarter" idx="12"/>
          </p:nvPr>
        </p:nvSpPr>
        <p:spPr/>
        <p:txBody>
          <a:bodyPr/>
          <a:lstStyle>
            <a:lvl1pPr>
              <a:defRPr/>
            </a:lvl1pPr>
          </a:lstStyle>
          <a:p>
            <a:pPr>
              <a:defRPr/>
            </a:pPr>
            <a:fld id="{1CA949ED-2ED3-4C9D-A2C3-975DA2B6C0BE}" type="slidenum">
              <a:rPr lang="en-US"/>
              <a:pPr>
                <a:defRPr/>
              </a:pPr>
              <a:t>‹#›</a:t>
            </a:fld>
            <a:endParaRPr lang="en-US"/>
          </a:p>
        </p:txBody>
      </p:sp>
    </p:spTree>
    <p:extLst>
      <p:ext uri="{BB962C8B-B14F-4D97-AF65-F5344CB8AC3E}">
        <p14:creationId xmlns:p14="http://schemas.microsoft.com/office/powerpoint/2010/main" val="92943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62869" y="381635"/>
            <a:ext cx="11386323" cy="1993266"/>
          </a:xfrm>
        </p:spPr>
        <p:txBody>
          <a:bodyPr anchor="b">
            <a:normAutofit/>
          </a:bodyPr>
          <a:lstStyle>
            <a:lvl1pPr algn="l">
              <a:defRPr sz="5000" b="1">
                <a:solidFill>
                  <a:schemeClr val="tx1"/>
                </a:solidFill>
                <a:latin typeface="Arial" charset="0"/>
                <a:ea typeface="Arial" charset="0"/>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62870" y="2597838"/>
            <a:ext cx="9144000" cy="637453"/>
          </a:xfrm>
        </p:spPr>
        <p:txBody>
          <a:bodyPr/>
          <a:lstStyle>
            <a:lvl1pPr marL="0" indent="0" algn="l">
              <a:buNone/>
              <a:defRPr sz="240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731060" y="4348624"/>
            <a:ext cx="4684680" cy="1998797"/>
          </a:xfrm>
          <a:prstGeom prst="rect">
            <a:avLst/>
          </a:prstGeom>
        </p:spPr>
      </p:pic>
      <p:sp>
        <p:nvSpPr>
          <p:cNvPr id="5" name="Subtitle 2"/>
          <p:cNvSpPr txBox="1">
            <a:spLocks/>
          </p:cNvSpPr>
          <p:nvPr userDrawn="1"/>
        </p:nvSpPr>
        <p:spPr>
          <a:xfrm>
            <a:off x="6087736" y="4793422"/>
            <a:ext cx="5297004" cy="8613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800" b="1" dirty="0" err="1" smtClean="0"/>
              <a:t>RA</a:t>
            </a:r>
            <a:r>
              <a:rPr lang="en-US" sz="2800" dirty="0" err="1" smtClean="0"/>
              <a:t>ndomized</a:t>
            </a:r>
            <a:r>
              <a:rPr lang="en-US" sz="2800" dirty="0" smtClean="0"/>
              <a:t> </a:t>
            </a:r>
            <a:r>
              <a:rPr lang="en-US" sz="2800" b="1" dirty="0" smtClean="0"/>
              <a:t>C</a:t>
            </a:r>
            <a:r>
              <a:rPr lang="en-US" sz="2800" dirty="0" smtClean="0"/>
              <a:t>luster </a:t>
            </a:r>
            <a:r>
              <a:rPr lang="en-US" sz="2800" b="1" dirty="0" smtClean="0"/>
              <a:t>E</a:t>
            </a:r>
            <a:r>
              <a:rPr lang="en-US" sz="2800" dirty="0" smtClean="0"/>
              <a:t>valuation</a:t>
            </a:r>
            <a:br>
              <a:rPr lang="en-US" sz="2800" dirty="0" smtClean="0"/>
            </a:br>
            <a:r>
              <a:rPr lang="en-US" sz="2800" dirty="0" smtClean="0"/>
              <a:t>of </a:t>
            </a:r>
            <a:r>
              <a:rPr lang="en-US" sz="2800" b="1" dirty="0" smtClean="0"/>
              <a:t>C</a:t>
            </a:r>
            <a:r>
              <a:rPr lang="en-US" sz="2800" dirty="0" smtClean="0"/>
              <a:t>ardiac </a:t>
            </a:r>
            <a:r>
              <a:rPr lang="en-US" sz="2800" b="1" dirty="0" err="1" smtClean="0"/>
              <a:t>AR</a:t>
            </a:r>
            <a:r>
              <a:rPr lang="en-US" sz="2800" dirty="0" err="1" smtClean="0"/>
              <a:t>rest</a:t>
            </a:r>
            <a:r>
              <a:rPr lang="en-US" sz="2800" dirty="0" smtClean="0"/>
              <a:t> </a:t>
            </a:r>
            <a:r>
              <a:rPr lang="en-US" sz="2800" b="1" dirty="0" smtClean="0"/>
              <a:t>S</a:t>
            </a:r>
            <a:r>
              <a:rPr lang="en-US" sz="2800" dirty="0" smtClean="0"/>
              <a:t>ystems</a:t>
            </a:r>
            <a:endParaRPr lang="en-US" sz="2800" dirty="0"/>
          </a:p>
        </p:txBody>
      </p:sp>
      <p:cxnSp>
        <p:nvCxnSpPr>
          <p:cNvPr id="7" name="Straight Connector 6"/>
          <p:cNvCxnSpPr/>
          <p:nvPr userDrawn="1"/>
        </p:nvCxnSpPr>
        <p:spPr>
          <a:xfrm>
            <a:off x="5741523" y="4572000"/>
            <a:ext cx="0" cy="1790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749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97168"/>
            <a:ext cx="12188952" cy="560832"/>
          </a:xfrm>
          <a:prstGeom prst="rect">
            <a:avLst/>
          </a:prstGeom>
        </p:spPr>
      </p:pic>
      <p:sp>
        <p:nvSpPr>
          <p:cNvPr id="2" name="Title 1"/>
          <p:cNvSpPr>
            <a:spLocks noGrp="1"/>
          </p:cNvSpPr>
          <p:nvPr>
            <p:ph type="title"/>
          </p:nvPr>
        </p:nvSpPr>
        <p:spPr>
          <a:xfrm>
            <a:off x="337026" y="365125"/>
            <a:ext cx="7236591" cy="1325563"/>
          </a:xfrm>
        </p:spPr>
        <p:txBody>
          <a:bodyPr>
            <a:normAutofit/>
          </a:bodyPr>
          <a:lstStyle>
            <a:lvl1pPr algn="ctr">
              <a:defRPr sz="4000" b="1" i="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7026" y="18256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sp>
        <p:nvSpPr>
          <p:cNvPr id="11"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752522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77705" y="365125"/>
            <a:ext cx="7236591" cy="1325563"/>
          </a:xfrm>
        </p:spPr>
        <p:txBody>
          <a:bodyPr>
            <a:normAutofit/>
          </a:bodyPr>
          <a:lstStyle>
            <a:lvl1pPr algn="ctr">
              <a:defRPr sz="4000" b="1" i="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7026" y="19399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97168"/>
            <a:ext cx="12188952" cy="560832"/>
          </a:xfrm>
          <a:prstGeom prst="rect">
            <a:avLst/>
          </a:prstGeom>
        </p:spPr>
      </p:pic>
      <p:sp>
        <p:nvSpPr>
          <p:cNvPr id="17"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1674217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337026" y="365125"/>
            <a:ext cx="8180808" cy="1325563"/>
          </a:xfrm>
        </p:spPr>
        <p:txBody>
          <a:bodyPr>
            <a:normAutofit/>
          </a:bodyPr>
          <a:lstStyle>
            <a:lvl1pPr>
              <a:defRPr sz="4000" b="1" i="0">
                <a:latin typeface="Arial" charset="0"/>
                <a:ea typeface="Arial" charset="0"/>
                <a:cs typeface="Arial"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37026" y="18256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97168"/>
            <a:ext cx="12188952" cy="560832"/>
          </a:xfrm>
          <a:prstGeom prst="rect">
            <a:avLst/>
          </a:prstGeom>
        </p:spPr>
      </p:pic>
      <p:sp>
        <p:nvSpPr>
          <p:cNvPr id="18"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8650131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337026" y="365125"/>
            <a:ext cx="8180808" cy="1325563"/>
          </a:xfrm>
        </p:spPr>
        <p:txBody>
          <a:bodyPr>
            <a:normAutofit/>
          </a:bodyPr>
          <a:lstStyle>
            <a:lvl1pPr>
              <a:defRPr sz="4000" b="1" i="0">
                <a:latin typeface="Arial" charset="0"/>
                <a:ea typeface="Arial" charset="0"/>
                <a:cs typeface="Arial"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37026" y="18256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sp>
        <p:nvSpPr>
          <p:cNvPr id="10"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tx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20604494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337026" y="365125"/>
            <a:ext cx="8180808" cy="1325563"/>
          </a:xfrm>
        </p:spPr>
        <p:txBody>
          <a:bodyPr>
            <a:normAutofit/>
          </a:bodyPr>
          <a:lstStyle>
            <a:lvl1pPr>
              <a:defRPr sz="4000" b="1" i="0">
                <a:latin typeface="Arial" charset="0"/>
                <a:ea typeface="Arial" charset="0"/>
                <a:cs typeface="Arial" charset="0"/>
              </a:defRPr>
            </a:lvl1pPr>
          </a:lstStyle>
          <a:p>
            <a:r>
              <a:rPr lang="en-US" dirty="0" smtClean="0"/>
              <a:t>Click to edit Master title style</a:t>
            </a:r>
            <a:endParaRPr lang="en-US" dirty="0"/>
          </a:p>
        </p:txBody>
      </p:sp>
      <p:sp>
        <p:nvSpPr>
          <p:cNvPr id="8" name="Content Placeholder 2"/>
          <p:cNvSpPr>
            <a:spLocks noGrp="1"/>
          </p:cNvSpPr>
          <p:nvPr>
            <p:ph idx="1"/>
          </p:nvPr>
        </p:nvSpPr>
        <p:spPr>
          <a:xfrm>
            <a:off x="337026" y="1825625"/>
            <a:ext cx="5200174"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16"/>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sp>
        <p:nvSpPr>
          <p:cNvPr id="6" name="Content Placeholder 2"/>
          <p:cNvSpPr>
            <a:spLocks noGrp="1"/>
          </p:cNvSpPr>
          <p:nvPr>
            <p:ph idx="10"/>
          </p:nvPr>
        </p:nvSpPr>
        <p:spPr>
          <a:xfrm>
            <a:off x="5715000" y="1825625"/>
            <a:ext cx="5200174"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tx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9123425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496053" y="1825625"/>
            <a:ext cx="5348157"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2477705" y="365125"/>
            <a:ext cx="7236591" cy="1325563"/>
          </a:xfrm>
        </p:spPr>
        <p:txBody>
          <a:bodyPr>
            <a:normAutofit/>
          </a:bodyPr>
          <a:lstStyle>
            <a:lvl1pPr algn="ctr">
              <a:defRPr sz="4000" b="1" i="0">
                <a:latin typeface="Arial" charset="0"/>
                <a:ea typeface="Arial" charset="0"/>
                <a:cs typeface="Arial" charset="0"/>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248400" y="1825625"/>
            <a:ext cx="5348157"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97168"/>
            <a:ext cx="12188952" cy="560832"/>
          </a:xfrm>
          <a:prstGeom prst="rect">
            <a:avLst/>
          </a:prstGeom>
        </p:spPr>
      </p:pic>
      <p:sp>
        <p:nvSpPr>
          <p:cNvPr id="16" name="Slide Number Placeholder 5"/>
          <p:cNvSpPr>
            <a:spLocks noGrp="1"/>
          </p:cNvSpPr>
          <p:nvPr>
            <p:ph type="sldNum" sz="quarter" idx="4"/>
          </p:nvPr>
        </p:nvSpPr>
        <p:spPr>
          <a:xfrm>
            <a:off x="9322553" y="63883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1149277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7026" y="365125"/>
            <a:ext cx="7236591" cy="1325563"/>
          </a:xfrm>
        </p:spPr>
        <p:txBody>
          <a:bodyPr>
            <a:normAutofit/>
          </a:bodyPr>
          <a:lstStyle>
            <a:lvl1pPr algn="ctr">
              <a:defRPr sz="4000" b="1" i="0">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7026" y="1825625"/>
            <a:ext cx="11233806" cy="3563793"/>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042" t="8155" r="7258" b="11888"/>
          <a:stretch/>
        </p:blipFill>
        <p:spPr>
          <a:xfrm>
            <a:off x="10030829" y="482600"/>
            <a:ext cx="1917916" cy="818310"/>
          </a:xfrm>
          <a:prstGeom prst="rect">
            <a:avLst/>
          </a:prstGeom>
        </p:spPr>
      </p:pic>
      <p:sp>
        <p:nvSpPr>
          <p:cNvPr id="4" name="Rectangle 3"/>
          <p:cNvSpPr/>
          <p:nvPr userDrawn="1"/>
        </p:nvSpPr>
        <p:spPr>
          <a:xfrm>
            <a:off x="0" y="6477000"/>
            <a:ext cx="12192000" cy="381000"/>
          </a:xfrm>
          <a:prstGeom prst="rect">
            <a:avLst/>
          </a:prstGeom>
          <a:solidFill>
            <a:srgbClr val="ED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9360653" y="6477276"/>
            <a:ext cx="2743200" cy="365125"/>
          </a:xfrm>
          <a:prstGeom prst="rect">
            <a:avLst/>
          </a:prstGeom>
        </p:spPr>
        <p:txBody>
          <a:bodyPr vert="horz" lIns="91440" tIns="45720" rIns="91440" bIns="45720" rtlCol="0" anchor="ctr"/>
          <a:lstStyle>
            <a:lvl1pPr algn="r">
              <a:defRPr sz="1200" b="1" i="0">
                <a:solidFill>
                  <a:schemeClr val="bg1"/>
                </a:solidFill>
                <a:latin typeface="Arial" charset="0"/>
                <a:ea typeface="Arial" charset="0"/>
                <a:cs typeface="Arial" charset="0"/>
              </a:defRPr>
            </a:lvl1pPr>
          </a:lstStyle>
          <a:p>
            <a:fld id="{283AA4E5-6562-884F-ACAD-B0620AB52A2E}" type="slidenum">
              <a:rPr lang="en-US" smtClean="0"/>
              <a:pPr/>
              <a:t>‹#›</a:t>
            </a:fld>
            <a:endParaRPr lang="en-US" dirty="0"/>
          </a:p>
        </p:txBody>
      </p:sp>
    </p:spTree>
    <p:extLst>
      <p:ext uri="{BB962C8B-B14F-4D97-AF65-F5344CB8AC3E}">
        <p14:creationId xmlns:p14="http://schemas.microsoft.com/office/powerpoint/2010/main" val="1047094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0574" y="365125"/>
            <a:ext cx="9657522"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0574" y="1825625"/>
            <a:ext cx="9657522"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5168328"/>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64" r:id="rId4"/>
    <p:sldLayoutId id="2147483655" r:id="rId5"/>
    <p:sldLayoutId id="2147483665" r:id="rId6"/>
    <p:sldLayoutId id="2147483666" r:id="rId7"/>
    <p:sldLayoutId id="2147483663" r:id="rId8"/>
    <p:sldLayoutId id="2147483667" r:id="rId9"/>
    <p:sldLayoutId id="2147483668" r:id="rId10"/>
    <p:sldLayoutId id="2147483656" r:id="rId11"/>
    <p:sldLayoutId id="2147483660" r:id="rId12"/>
    <p:sldLayoutId id="2147483670" r:id="rId13"/>
    <p:sldLayoutId id="2147483671" r:id="rId14"/>
    <p:sldLayoutId id="2147483672" r:id="rId15"/>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clark.tyson@duke.edu" TargetMode="External"/><Relationship Id="rId2" Type="http://schemas.openxmlformats.org/officeDocument/2006/relationships/hyperlink" Target="mailto:lisa.monk@duke.edu" TargetMode="Externa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emf"/><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562870" y="397010"/>
            <a:ext cx="9144000" cy="1791788"/>
          </a:xfrm>
        </p:spPr>
        <p:txBody>
          <a:bodyPr/>
          <a:lstStyle/>
          <a:p>
            <a:r>
              <a:rPr lang="en-US" dirty="0" smtClean="0"/>
              <a:t>RACE-CARS Trial Overview for 911 and EMS Systems</a:t>
            </a:r>
            <a:endParaRPr lang="en-US" dirty="0"/>
          </a:p>
        </p:txBody>
      </p:sp>
      <p:sp>
        <p:nvSpPr>
          <p:cNvPr id="7" name="Subtitle 4"/>
          <p:cNvSpPr>
            <a:spLocks noGrp="1"/>
          </p:cNvSpPr>
          <p:nvPr>
            <p:ph type="subTitle" idx="1"/>
          </p:nvPr>
        </p:nvSpPr>
        <p:spPr>
          <a:xfrm>
            <a:off x="408125" y="2424687"/>
            <a:ext cx="9144000" cy="637453"/>
          </a:xfrm>
        </p:spPr>
        <p:txBody>
          <a:bodyPr>
            <a:noAutofit/>
          </a:bodyPr>
          <a:lstStyle/>
          <a:p>
            <a:r>
              <a:rPr lang="en-US" sz="1400" dirty="0"/>
              <a:t>Moderated by:</a:t>
            </a:r>
          </a:p>
          <a:p>
            <a:r>
              <a:rPr lang="en-US" sz="1400" dirty="0"/>
              <a:t>James G Jollis MD</a:t>
            </a:r>
          </a:p>
          <a:p>
            <a:r>
              <a:rPr lang="en-US" sz="1400" dirty="0"/>
              <a:t>Professor of Medicine and Radiology</a:t>
            </a:r>
          </a:p>
          <a:p>
            <a:r>
              <a:rPr lang="en-US" sz="1400" dirty="0"/>
              <a:t>Duke University</a:t>
            </a:r>
          </a:p>
          <a:p>
            <a:r>
              <a:rPr lang="en-US" sz="1400" dirty="0" smtClean="0"/>
              <a:t>RACE </a:t>
            </a:r>
            <a:r>
              <a:rPr lang="en-US" sz="1400" dirty="0"/>
              <a:t>CARS </a:t>
            </a:r>
            <a:r>
              <a:rPr lang="en-US" sz="1400" dirty="0" smtClean="0"/>
              <a:t>Team (Lisa Monk MSN, RN, CPHQ and Clark Tyson MS)</a:t>
            </a:r>
            <a:endParaRPr lang="en-US" sz="1400" dirty="0"/>
          </a:p>
        </p:txBody>
      </p:sp>
    </p:spTree>
    <p:extLst>
      <p:ext uri="{BB962C8B-B14F-4D97-AF65-F5344CB8AC3E}">
        <p14:creationId xmlns:p14="http://schemas.microsoft.com/office/powerpoint/2010/main" val="587256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b="0" i="1" u="none" strike="noStrike" baseline="0" dirty="0">
                <a:solidFill>
                  <a:schemeClr val="accent1">
                    <a:lumMod val="75000"/>
                  </a:schemeClr>
                </a:solidFill>
                <a:latin typeface="Aktiv Grotesk Light"/>
              </a:rPr>
              <a:t>Care and Support During Recovery</a:t>
            </a: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(New): We recommend that cardiac arrest survivors have multimodal rehabilitation assessment and treatment for physical, neurologic, cardiopulmonary, and cognitive impairments before discharge from the hospital.</a:t>
            </a:r>
          </a:p>
          <a:p>
            <a:pPr marL="0" indent="0">
              <a:buNone/>
            </a:pPr>
            <a:r>
              <a:rPr lang="en-US" dirty="0"/>
              <a:t>2020 (New): We recommend that cardiac arrest survivors and their caregivers receive comprehensive, multidisciplinary discharge planning, to include medical and rehabilitative treatment recommendations and return to activity/work expectations.</a:t>
            </a:r>
          </a:p>
          <a:p>
            <a:pPr marL="0" indent="0">
              <a:buNone/>
            </a:pPr>
            <a:r>
              <a:rPr lang="en-US" dirty="0"/>
              <a:t>2020 (New): We recommend structured assessment for anxiety, depression, posttraumatic stress, and fatigue for cardiac arrest survivors and their caregivers.</a:t>
            </a:r>
          </a:p>
        </p:txBody>
      </p:sp>
    </p:spTree>
    <p:extLst>
      <p:ext uri="{BB962C8B-B14F-4D97-AF65-F5344CB8AC3E}">
        <p14:creationId xmlns:p14="http://schemas.microsoft.com/office/powerpoint/2010/main" val="499321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2700" b="0" i="1" u="none" strike="noStrike" baseline="0" dirty="0">
                <a:solidFill>
                  <a:schemeClr val="accent1">
                    <a:lumMod val="75000"/>
                  </a:schemeClr>
                </a:solidFill>
                <a:latin typeface="Aktiv Grotesk Light"/>
              </a:rPr>
              <a:t>2020 Guidelines for Cardiopulmonary Resuscitation and Emergency Cardiovascular Care</a:t>
            </a:r>
            <a:endParaRPr lang="en-US" sz="2700" dirty="0">
              <a:solidFill>
                <a:schemeClr val="accent1">
                  <a:lumMod val="75000"/>
                </a:schemeClr>
              </a:solidFill>
            </a:endParaRPr>
          </a:p>
        </p:txBody>
      </p:sp>
      <p:pic>
        <p:nvPicPr>
          <p:cNvPr id="3" name="Picture 2">
            <a:extLst>
              <a:ext uri="{FF2B5EF4-FFF2-40B4-BE49-F238E27FC236}">
                <a16:creationId xmlns:a16="http://schemas.microsoft.com/office/drawing/2014/main" id="{D9EB6FD9-69CA-492A-9DB9-D75335B0D6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55026" y="280257"/>
            <a:ext cx="5281947" cy="63068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3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b="0" i="1" u="none" strike="noStrike" baseline="0" dirty="0">
                <a:solidFill>
                  <a:schemeClr val="accent1">
                    <a:lumMod val="75000"/>
                  </a:schemeClr>
                </a:solidFill>
                <a:latin typeface="Aktiv Grotesk Light"/>
              </a:rPr>
              <a:t>Early Administration of Epinephrine</a:t>
            </a: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(Unchanged/Reaffirmed): With respect to timing, for cardiac arrest with a </a:t>
            </a:r>
            <a:r>
              <a:rPr lang="en-US" dirty="0" err="1"/>
              <a:t>nonshockable</a:t>
            </a:r>
            <a:r>
              <a:rPr lang="en-US" dirty="0"/>
              <a:t> rhythm, it is reasonable to administer epinephrine as soon as feasible.</a:t>
            </a:r>
          </a:p>
          <a:p>
            <a:pPr marL="0" indent="0">
              <a:buNone/>
            </a:pPr>
            <a:r>
              <a:rPr lang="en-US" dirty="0"/>
              <a:t>2020 (Unchanged/Reaffirmed): With respect to timing, for cardiac arrest with a shockable rhythm, it may be reasonable to administer epinephrine after initial defibrillation attempts have failed.</a:t>
            </a:r>
          </a:p>
        </p:txBody>
      </p:sp>
    </p:spTree>
    <p:extLst>
      <p:ext uri="{BB962C8B-B14F-4D97-AF65-F5344CB8AC3E}">
        <p14:creationId xmlns:p14="http://schemas.microsoft.com/office/powerpoint/2010/main" val="1621740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b="0" i="1" u="none" strike="noStrike" baseline="0" dirty="0">
                <a:solidFill>
                  <a:schemeClr val="accent1">
                    <a:lumMod val="75000"/>
                  </a:schemeClr>
                </a:solidFill>
                <a:latin typeface="Aktiv Grotesk Light"/>
              </a:rPr>
              <a:t>Post–Cardiac Arrest Care and </a:t>
            </a:r>
            <a:r>
              <a:rPr lang="en-US" sz="3200" b="0" i="1" u="none" strike="noStrike" baseline="0" dirty="0" err="1">
                <a:solidFill>
                  <a:schemeClr val="accent1">
                    <a:lumMod val="75000"/>
                  </a:schemeClr>
                </a:solidFill>
                <a:latin typeface="Aktiv Grotesk Light"/>
              </a:rPr>
              <a:t>Neuroprognostication</a:t>
            </a:r>
            <a:endParaRPr lang="en-US" sz="3200" b="0" i="1" u="none" strike="noStrike" baseline="0" dirty="0">
              <a:solidFill>
                <a:schemeClr val="accent1">
                  <a:lumMod val="75000"/>
                </a:schemeClr>
              </a:solidFill>
              <a:latin typeface="Aktiv Grotesk Light"/>
            </a:endParaRP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2020 Guidelines contain significant new clinical data about optimal care in the days after cardiac arrest. Recommendations from the 2015 AHA Guidelines Update for CPR and ECC about treatment of hypotension, titrating oxygen to avoid both hypoxia and hyperoxia, detection and treatment of seizures, and targeted temperature management were reaffirmed with new supporting evidence.</a:t>
            </a:r>
          </a:p>
          <a:p>
            <a:pPr marL="0" indent="0">
              <a:buNone/>
            </a:pPr>
            <a:r>
              <a:rPr lang="en-US" sz="2400" dirty="0"/>
              <a:t>In some cases, the LOE was upgraded to reflect the availability of new data from RCTs and high-quality observational studies, and the post–cardiac arrest care algorithm has been updated to emphasize these important components of care. To be reliable, </a:t>
            </a:r>
            <a:r>
              <a:rPr lang="en-US" sz="2400" b="1" dirty="0" err="1"/>
              <a:t>neuroprognostication</a:t>
            </a:r>
            <a:r>
              <a:rPr lang="en-US" sz="2400" dirty="0"/>
              <a:t> should be performed </a:t>
            </a:r>
            <a:r>
              <a:rPr lang="en-US" sz="2400" b="1" dirty="0"/>
              <a:t>no sooner than 72 hours </a:t>
            </a:r>
            <a:r>
              <a:rPr lang="en-US" sz="2400" dirty="0"/>
              <a:t>after return to normothermia, and prognostic decisions should be based on multiple modes of patient assessment.</a:t>
            </a:r>
          </a:p>
        </p:txBody>
      </p:sp>
      <p:pic>
        <p:nvPicPr>
          <p:cNvPr id="6" name="Picture 5">
            <a:extLst>
              <a:ext uri="{FF2B5EF4-FFF2-40B4-BE49-F238E27FC236}">
                <a16:creationId xmlns:a16="http://schemas.microsoft.com/office/drawing/2014/main" id="{851C3B67-895C-4E44-B9AD-17FF4F4AFA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Tree>
    <p:extLst>
      <p:ext uri="{BB962C8B-B14F-4D97-AF65-F5344CB8AC3E}">
        <p14:creationId xmlns:p14="http://schemas.microsoft.com/office/powerpoint/2010/main" val="205992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b="0" i="1" u="none" strike="noStrike" baseline="0" dirty="0">
                <a:solidFill>
                  <a:schemeClr val="accent1">
                    <a:lumMod val="75000"/>
                  </a:schemeClr>
                </a:solidFill>
                <a:latin typeface="Aktiv Grotesk Light"/>
              </a:rPr>
              <a:t>Debriefings for Rescuers</a:t>
            </a: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(New): Debriefings and referral for follow up for emotional support for</a:t>
            </a:r>
          </a:p>
          <a:p>
            <a:pPr marL="0" indent="0">
              <a:buNone/>
            </a:pPr>
            <a:r>
              <a:rPr lang="en-US" dirty="0"/>
              <a:t>lay rescuers, EMS providers, and hospital-based healthcare workers after a cardiac arrest event may be beneficial.</a:t>
            </a:r>
          </a:p>
        </p:txBody>
      </p:sp>
      <p:pic>
        <p:nvPicPr>
          <p:cNvPr id="6" name="Picture 5">
            <a:extLst>
              <a:ext uri="{FF2B5EF4-FFF2-40B4-BE49-F238E27FC236}">
                <a16:creationId xmlns:a16="http://schemas.microsoft.com/office/drawing/2014/main" id="{1587665E-9678-4AF4-9F9F-4F4943EE3C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Tree>
    <p:extLst>
      <p:ext uri="{BB962C8B-B14F-4D97-AF65-F5344CB8AC3E}">
        <p14:creationId xmlns:p14="http://schemas.microsoft.com/office/powerpoint/2010/main" val="915236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i="1" dirty="0">
                <a:solidFill>
                  <a:schemeClr val="accent1">
                    <a:lumMod val="75000"/>
                  </a:schemeClr>
                </a:solidFill>
                <a:latin typeface="Aktiv Grotesk Light"/>
              </a:rPr>
              <a:t>Data Registries to Improve</a:t>
            </a:r>
            <a:br>
              <a:rPr lang="en-US" sz="3200" i="1" dirty="0">
                <a:solidFill>
                  <a:schemeClr val="accent1">
                    <a:lumMod val="75000"/>
                  </a:schemeClr>
                </a:solidFill>
                <a:latin typeface="Aktiv Grotesk Light"/>
              </a:rPr>
            </a:br>
            <a:r>
              <a:rPr lang="en-US" sz="3200" i="1" dirty="0">
                <a:solidFill>
                  <a:schemeClr val="accent1">
                    <a:lumMod val="75000"/>
                  </a:schemeClr>
                </a:solidFill>
                <a:latin typeface="Aktiv Grotesk Light"/>
              </a:rPr>
              <a:t>System Performance</a:t>
            </a:r>
            <a:endParaRPr lang="en-US" sz="3200" b="0" i="1" u="none" strike="noStrike" baseline="0" dirty="0">
              <a:solidFill>
                <a:schemeClr val="accent1">
                  <a:lumMod val="75000"/>
                </a:schemeClr>
              </a:solidFill>
              <a:latin typeface="Aktiv Grotesk Light"/>
            </a:endParaRP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(New): It is reasonable for organizations that treat cardiac arrest patients to collect processes-of-care data and outcomes.</a:t>
            </a:r>
          </a:p>
          <a:p>
            <a:pPr marL="0" indent="0">
              <a:spcBef>
                <a:spcPts val="300"/>
              </a:spcBef>
              <a:buNone/>
            </a:pPr>
            <a:endParaRPr lang="en-US" u="sng" dirty="0"/>
          </a:p>
          <a:p>
            <a:pPr marL="0" indent="0">
              <a:spcBef>
                <a:spcPts val="300"/>
              </a:spcBef>
              <a:buNone/>
            </a:pPr>
            <a:r>
              <a:rPr lang="en-US" u="sng" dirty="0"/>
              <a:t>Out-of-hospital cardiac arrest:</a:t>
            </a:r>
          </a:p>
          <a:p>
            <a:pPr>
              <a:spcBef>
                <a:spcPts val="300"/>
              </a:spcBef>
            </a:pPr>
            <a:r>
              <a:rPr lang="en-US" dirty="0"/>
              <a:t>Cardiac Arrest Registry to Enhance Survival (CARES) registry</a:t>
            </a:r>
          </a:p>
          <a:p>
            <a:pPr marL="0" indent="0">
              <a:spcBef>
                <a:spcPts val="300"/>
              </a:spcBef>
              <a:buNone/>
            </a:pPr>
            <a:r>
              <a:rPr lang="en-US" dirty="0"/>
              <a:t> </a:t>
            </a:r>
          </a:p>
          <a:p>
            <a:pPr marL="0" indent="0">
              <a:spcBef>
                <a:spcPts val="300"/>
              </a:spcBef>
              <a:buNone/>
            </a:pPr>
            <a:r>
              <a:rPr lang="en-US" dirty="0"/>
              <a:t>A 2020 ILCOR systematic review found </a:t>
            </a:r>
            <a:r>
              <a:rPr lang="en-US" b="1" dirty="0"/>
              <a:t>improvement</a:t>
            </a:r>
            <a:r>
              <a:rPr lang="en-US" dirty="0"/>
              <a:t> </a:t>
            </a:r>
            <a:r>
              <a:rPr lang="en-US" b="1" dirty="0"/>
              <a:t>in</a:t>
            </a:r>
            <a:r>
              <a:rPr lang="en-US" dirty="0"/>
              <a:t> cardiac arrest </a:t>
            </a:r>
            <a:r>
              <a:rPr lang="en-US" b="1" dirty="0"/>
              <a:t>survival</a:t>
            </a:r>
            <a:r>
              <a:rPr lang="en-US" dirty="0"/>
              <a:t> in organizations and </a:t>
            </a:r>
            <a:r>
              <a:rPr lang="en-US" b="1" dirty="0"/>
              <a:t>communities that participated in </a:t>
            </a:r>
            <a:r>
              <a:rPr lang="en-US" dirty="0"/>
              <a:t>cardiac arrest </a:t>
            </a:r>
            <a:r>
              <a:rPr lang="en-US" b="1" dirty="0"/>
              <a:t>registries</a:t>
            </a:r>
            <a:r>
              <a:rPr lang="en-US" dirty="0"/>
              <a:t>.</a:t>
            </a:r>
          </a:p>
        </p:txBody>
      </p:sp>
      <p:pic>
        <p:nvPicPr>
          <p:cNvPr id="6" name="Picture 5">
            <a:extLst>
              <a:ext uri="{FF2B5EF4-FFF2-40B4-BE49-F238E27FC236}">
                <a16:creationId xmlns:a16="http://schemas.microsoft.com/office/drawing/2014/main" id="{1587665E-9678-4AF4-9F9F-4F4943EE3C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Tree>
    <p:extLst>
      <p:ext uri="{BB962C8B-B14F-4D97-AF65-F5344CB8AC3E}">
        <p14:creationId xmlns:p14="http://schemas.microsoft.com/office/powerpoint/2010/main" val="1025860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i="1" dirty="0">
                <a:solidFill>
                  <a:schemeClr val="accent1">
                    <a:lumMod val="75000"/>
                  </a:schemeClr>
                </a:solidFill>
                <a:latin typeface="Aktiv Grotesk Light"/>
              </a:rPr>
              <a:t>Resuscitation Education</a:t>
            </a:r>
            <a:endParaRPr lang="en-US" sz="3200" b="0" i="1" u="none" strike="noStrike" baseline="0" dirty="0">
              <a:solidFill>
                <a:schemeClr val="accent1">
                  <a:lumMod val="75000"/>
                </a:schemeClr>
              </a:solidFill>
              <a:latin typeface="Aktiv Grotesk Light"/>
            </a:endParaRP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a:t>cpr.heart.org</a:t>
            </a:r>
          </a:p>
        </p:txBody>
      </p:sp>
      <p:pic>
        <p:nvPicPr>
          <p:cNvPr id="6" name="Picture 5">
            <a:extLst>
              <a:ext uri="{FF2B5EF4-FFF2-40B4-BE49-F238E27FC236}">
                <a16:creationId xmlns:a16="http://schemas.microsoft.com/office/drawing/2014/main" id="{1587665E-9678-4AF4-9F9F-4F4943EE3CC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Tree>
    <p:extLst>
      <p:ext uri="{BB962C8B-B14F-4D97-AF65-F5344CB8AC3E}">
        <p14:creationId xmlns:p14="http://schemas.microsoft.com/office/powerpoint/2010/main" val="315834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D64F3-3EF7-42BE-A612-05222A347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728" y="4694635"/>
            <a:ext cx="4624855" cy="1938992"/>
          </a:xfrm>
          <a:prstGeom prst="rect">
            <a:avLst/>
          </a:prstGeom>
        </p:spPr>
      </p:pic>
      <p:sp>
        <p:nvSpPr>
          <p:cNvPr id="5" name="TextBox 4"/>
          <p:cNvSpPr txBox="1"/>
          <p:nvPr/>
        </p:nvSpPr>
        <p:spPr>
          <a:xfrm>
            <a:off x="832513" y="736979"/>
            <a:ext cx="10727141" cy="4832092"/>
          </a:xfrm>
          <a:prstGeom prst="rect">
            <a:avLst/>
          </a:prstGeom>
          <a:noFill/>
        </p:spPr>
        <p:txBody>
          <a:bodyPr wrap="square" rtlCol="0">
            <a:spAutoFit/>
          </a:bodyPr>
          <a:lstStyle/>
          <a:p>
            <a:r>
              <a:rPr lang="en-US" sz="2800" dirty="0"/>
              <a:t>Objectives</a:t>
            </a:r>
            <a:r>
              <a:rPr lang="en-US" sz="2800" dirty="0" smtClean="0"/>
              <a:t>:</a:t>
            </a:r>
          </a:p>
          <a:p>
            <a:endParaRPr lang="en-US" sz="2800" dirty="0"/>
          </a:p>
          <a:p>
            <a:pPr marL="514350" indent="-514350">
              <a:buFont typeface="+mj-lt"/>
              <a:buAutoNum type="arabicPeriod"/>
            </a:pPr>
            <a:r>
              <a:rPr lang="en-US" sz="2800" dirty="0"/>
              <a:t>Discuss changes to the 2020 American Heart Association Guidelines for Cardiopulmonary Resuscitation and Emergency Cardiac Care</a:t>
            </a:r>
          </a:p>
          <a:p>
            <a:pPr marL="514350" indent="-514350">
              <a:buFont typeface="+mj-lt"/>
              <a:buAutoNum type="arabicPeriod"/>
            </a:pPr>
            <a:endParaRPr lang="en-US" sz="2800" dirty="0"/>
          </a:p>
          <a:p>
            <a:pPr marL="514350" indent="-514350">
              <a:buFont typeface="+mj-lt"/>
              <a:buAutoNum type="arabicPeriod"/>
            </a:pPr>
            <a:r>
              <a:rPr lang="en-US" sz="2800" b="1" dirty="0"/>
              <a:t>Discuss the CARES Registry</a:t>
            </a:r>
          </a:p>
          <a:p>
            <a:pPr marL="514350" indent="-514350">
              <a:buFont typeface="+mj-lt"/>
              <a:buAutoNum type="arabicPeriod"/>
            </a:pPr>
            <a:endParaRPr lang="en-US" sz="2800" dirty="0"/>
          </a:p>
          <a:p>
            <a:pPr marL="514350" indent="-514350">
              <a:buFont typeface="+mj-lt"/>
              <a:buAutoNum type="arabicPeriod"/>
            </a:pPr>
            <a:r>
              <a:rPr lang="en-US" sz="2800" dirty="0"/>
              <a:t>Discuss the </a:t>
            </a:r>
            <a:r>
              <a:rPr lang="en-US" sz="2800" dirty="0" err="1"/>
              <a:t>RAndomized</a:t>
            </a:r>
            <a:r>
              <a:rPr lang="en-US" sz="2800" dirty="0"/>
              <a:t> Cluster Evaluation of Cardiac </a:t>
            </a:r>
            <a:r>
              <a:rPr lang="en-US" sz="2800" dirty="0" err="1"/>
              <a:t>ARrest</a:t>
            </a:r>
            <a:r>
              <a:rPr lang="en-US" sz="2800" dirty="0"/>
              <a:t> Systems trial</a:t>
            </a:r>
          </a:p>
          <a:p>
            <a:endParaRPr lang="en-US" sz="2800" dirty="0"/>
          </a:p>
          <a:p>
            <a:endParaRPr lang="en-US" sz="2800" dirty="0"/>
          </a:p>
        </p:txBody>
      </p:sp>
    </p:spTree>
    <p:extLst>
      <p:ext uri="{BB962C8B-B14F-4D97-AF65-F5344CB8AC3E}">
        <p14:creationId xmlns:p14="http://schemas.microsoft.com/office/powerpoint/2010/main" val="300661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3" y="46555"/>
            <a:ext cx="10331381" cy="1143000"/>
          </a:xfrm>
        </p:spPr>
        <p:txBody>
          <a:bodyPr>
            <a:noAutofit/>
          </a:bodyPr>
          <a:lstStyle/>
          <a:p>
            <a:pPr>
              <a:lnSpc>
                <a:spcPct val="100000"/>
              </a:lnSpc>
            </a:pPr>
            <a:r>
              <a:rPr lang="en-US" sz="4000" dirty="0"/>
              <a:t>Cardiac Arrest Registry for Enhanced Survival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802" y="2114451"/>
            <a:ext cx="7554178" cy="3793539"/>
          </a:xfrm>
          <a:prstGeom prst="rect">
            <a:avLst/>
          </a:prstGeom>
        </p:spPr>
      </p:pic>
      <p:sp>
        <p:nvSpPr>
          <p:cNvPr id="3" name="TextBox 2"/>
          <p:cNvSpPr txBox="1"/>
          <p:nvPr/>
        </p:nvSpPr>
        <p:spPr>
          <a:xfrm>
            <a:off x="3436433" y="1484633"/>
            <a:ext cx="3440642" cy="461665"/>
          </a:xfrm>
          <a:prstGeom prst="rect">
            <a:avLst/>
          </a:prstGeom>
          <a:noFill/>
        </p:spPr>
        <p:txBody>
          <a:bodyPr wrap="square" rtlCol="0">
            <a:spAutoFit/>
          </a:bodyPr>
          <a:lstStyle/>
          <a:p>
            <a:r>
              <a:rPr lang="en-US" sz="2400" b="1" dirty="0"/>
              <a:t>https://mycares.net</a:t>
            </a:r>
          </a:p>
        </p:txBody>
      </p:sp>
    </p:spTree>
    <p:extLst>
      <p:ext uri="{BB962C8B-B14F-4D97-AF65-F5344CB8AC3E}">
        <p14:creationId xmlns:p14="http://schemas.microsoft.com/office/powerpoint/2010/main" val="57090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A70D-1A8E-234C-8E04-8558FAA69260}"/>
              </a:ext>
            </a:extLst>
          </p:cNvPr>
          <p:cNvSpPr>
            <a:spLocks noGrp="1"/>
          </p:cNvSpPr>
          <p:nvPr>
            <p:ph type="title"/>
          </p:nvPr>
        </p:nvSpPr>
        <p:spPr>
          <a:xfrm>
            <a:off x="436418" y="96656"/>
            <a:ext cx="10515600" cy="1325563"/>
          </a:xfrm>
        </p:spPr>
        <p:txBody>
          <a:bodyPr/>
          <a:lstStyle/>
          <a:p>
            <a:pPr algn="ctr"/>
            <a:r>
              <a:rPr lang="en-US" dirty="0"/>
              <a:t>CARES Registry</a:t>
            </a:r>
          </a:p>
        </p:txBody>
      </p:sp>
      <p:sp>
        <p:nvSpPr>
          <p:cNvPr id="3" name="Content Placeholder 2">
            <a:extLst>
              <a:ext uri="{FF2B5EF4-FFF2-40B4-BE49-F238E27FC236}">
                <a16:creationId xmlns:a16="http://schemas.microsoft.com/office/drawing/2014/main" id="{BA3E726B-BD04-4942-B300-6FEA7BDEC1D2}"/>
              </a:ext>
            </a:extLst>
          </p:cNvPr>
          <p:cNvSpPr>
            <a:spLocks noGrp="1"/>
          </p:cNvSpPr>
          <p:nvPr>
            <p:ph idx="1"/>
          </p:nvPr>
        </p:nvSpPr>
        <p:spPr>
          <a:xfrm>
            <a:off x="436417" y="1422854"/>
            <a:ext cx="11408579" cy="4162020"/>
          </a:xfrm>
        </p:spPr>
        <p:txBody>
          <a:bodyPr>
            <a:noAutofit/>
          </a:bodyPr>
          <a:lstStyle/>
          <a:p>
            <a:r>
              <a:rPr lang="en-US" sz="2000" dirty="0"/>
              <a:t>The Cardiac Arrest Registry to Enhance Survival (CARES) registry. </a:t>
            </a:r>
          </a:p>
          <a:p>
            <a:pPr lvl="1"/>
            <a:r>
              <a:rPr lang="en-US" sz="2000" dirty="0"/>
              <a:t>Is a voluntary, prospective clinical registry of patients with cardiac arrest in the U.S.  </a:t>
            </a:r>
          </a:p>
          <a:p>
            <a:pPr lvl="1"/>
            <a:r>
              <a:rPr lang="en-US" sz="2000" dirty="0"/>
              <a:t>24 states and 61 cities covering 106 million people. </a:t>
            </a:r>
          </a:p>
          <a:p>
            <a:endParaRPr lang="en-US" sz="2000" dirty="0"/>
          </a:p>
          <a:p>
            <a:r>
              <a:rPr lang="en-US" sz="2000" dirty="0"/>
              <a:t>Innovative aspect of the trial is the use of the existing data collection system, CARES registry. </a:t>
            </a:r>
          </a:p>
          <a:p>
            <a:pPr lvl="1"/>
            <a:r>
              <a:rPr lang="en-US" sz="2000" dirty="0"/>
              <a:t>All OHCAs, of cardiac etiology,  in each randomized county will enrolled in our trial.</a:t>
            </a:r>
          </a:p>
          <a:p>
            <a:pPr lvl="1"/>
            <a:r>
              <a:rPr lang="en-US" sz="2000" dirty="0"/>
              <a:t>Primary and secondary outcomes will be exclusively collected in CARES.</a:t>
            </a:r>
          </a:p>
          <a:p>
            <a:endParaRPr lang="en-US" sz="2000" dirty="0"/>
          </a:p>
          <a:p>
            <a:r>
              <a:rPr lang="en-US" sz="2000" dirty="0"/>
              <a:t>Over the past 10 years, we have worked to increase the coverage of the CARES registry in NC. </a:t>
            </a:r>
          </a:p>
          <a:p>
            <a:pPr lvl="1"/>
            <a:r>
              <a:rPr lang="en-US" sz="2000" dirty="0" smtClean="0"/>
              <a:t>57/100 </a:t>
            </a:r>
            <a:r>
              <a:rPr lang="en-US" sz="2000" dirty="0"/>
              <a:t>counties collecting CARES data (911 dispatchers, EMS agencies, and hospitals).</a:t>
            </a:r>
          </a:p>
        </p:txBody>
      </p:sp>
    </p:spTree>
    <p:extLst>
      <p:ext uri="{BB962C8B-B14F-4D97-AF65-F5344CB8AC3E}">
        <p14:creationId xmlns:p14="http://schemas.microsoft.com/office/powerpoint/2010/main" val="2762022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D64F3-3EF7-42BE-A612-05222A347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728" y="4694635"/>
            <a:ext cx="4624855" cy="1938992"/>
          </a:xfrm>
          <a:prstGeom prst="rect">
            <a:avLst/>
          </a:prstGeom>
        </p:spPr>
      </p:pic>
      <p:sp>
        <p:nvSpPr>
          <p:cNvPr id="5" name="TextBox 4"/>
          <p:cNvSpPr txBox="1"/>
          <p:nvPr/>
        </p:nvSpPr>
        <p:spPr>
          <a:xfrm>
            <a:off x="832513" y="508873"/>
            <a:ext cx="10727141" cy="4832092"/>
          </a:xfrm>
          <a:prstGeom prst="rect">
            <a:avLst/>
          </a:prstGeom>
          <a:noFill/>
        </p:spPr>
        <p:txBody>
          <a:bodyPr wrap="square" rtlCol="0">
            <a:spAutoFit/>
          </a:bodyPr>
          <a:lstStyle/>
          <a:p>
            <a:r>
              <a:rPr lang="en-US" sz="2800" dirty="0" smtClean="0"/>
              <a:t>Objectives:</a:t>
            </a:r>
          </a:p>
          <a:p>
            <a:endParaRPr lang="en-US" sz="2800" dirty="0" smtClean="0"/>
          </a:p>
          <a:p>
            <a:pPr marL="514350" indent="-514350">
              <a:buFont typeface="+mj-lt"/>
              <a:buAutoNum type="arabicPeriod"/>
            </a:pPr>
            <a:r>
              <a:rPr lang="en-US" sz="2800" b="1" dirty="0" smtClean="0"/>
              <a:t>Discuss changes </a:t>
            </a:r>
            <a:r>
              <a:rPr lang="en-US" sz="2800" b="1" dirty="0"/>
              <a:t>to the 2020 American Heart Association Guidelines for Cardiopulmonary Resuscitation and Emergency Cardiac Care</a:t>
            </a:r>
          </a:p>
          <a:p>
            <a:pPr marL="514350" indent="-514350">
              <a:buFont typeface="+mj-lt"/>
              <a:buAutoNum type="arabicPeriod"/>
            </a:pPr>
            <a:endParaRPr lang="en-US" sz="2800" b="1" dirty="0"/>
          </a:p>
          <a:p>
            <a:pPr marL="514350" indent="-514350">
              <a:buFont typeface="+mj-lt"/>
              <a:buAutoNum type="arabicPeriod"/>
            </a:pPr>
            <a:r>
              <a:rPr lang="en-US" sz="2800" dirty="0" smtClean="0"/>
              <a:t>Discuss the CARES </a:t>
            </a:r>
            <a:r>
              <a:rPr lang="en-US" sz="2800" dirty="0"/>
              <a:t>Registry</a:t>
            </a:r>
          </a:p>
          <a:p>
            <a:pPr marL="514350" indent="-514350">
              <a:buFont typeface="+mj-lt"/>
              <a:buAutoNum type="arabicPeriod"/>
            </a:pPr>
            <a:endParaRPr lang="en-US" sz="2800" dirty="0"/>
          </a:p>
          <a:p>
            <a:pPr marL="514350" indent="-514350">
              <a:buFont typeface="+mj-lt"/>
              <a:buAutoNum type="arabicPeriod"/>
            </a:pPr>
            <a:r>
              <a:rPr lang="en-US" sz="2800" dirty="0" smtClean="0"/>
              <a:t>Discuss the </a:t>
            </a:r>
            <a:r>
              <a:rPr lang="en-US" sz="2800" dirty="0" err="1" smtClean="0"/>
              <a:t>RAndomized</a:t>
            </a:r>
            <a:r>
              <a:rPr lang="en-US" sz="2800" dirty="0" smtClean="0"/>
              <a:t> </a:t>
            </a:r>
            <a:r>
              <a:rPr lang="en-US" sz="2800" dirty="0"/>
              <a:t>Cluster Evaluation of Cardiac </a:t>
            </a:r>
            <a:r>
              <a:rPr lang="en-US" sz="2800" dirty="0" err="1"/>
              <a:t>ARrest</a:t>
            </a:r>
            <a:r>
              <a:rPr lang="en-US" sz="2800" dirty="0"/>
              <a:t> Systems trial</a:t>
            </a:r>
          </a:p>
          <a:p>
            <a:endParaRPr lang="en-US" sz="2800" dirty="0"/>
          </a:p>
          <a:p>
            <a:endParaRPr lang="en-US" sz="2800" dirty="0"/>
          </a:p>
        </p:txBody>
      </p:sp>
    </p:spTree>
    <p:extLst>
      <p:ext uri="{BB962C8B-B14F-4D97-AF65-F5344CB8AC3E}">
        <p14:creationId xmlns:p14="http://schemas.microsoft.com/office/powerpoint/2010/main" val="521251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463" y="233363"/>
            <a:ext cx="7732350" cy="1143000"/>
          </a:xfrm>
        </p:spPr>
        <p:txBody>
          <a:bodyPr/>
          <a:lstStyle/>
          <a:p>
            <a:pPr algn="ctr"/>
            <a:r>
              <a:rPr lang="en-US" dirty="0"/>
              <a:t>Data Collected</a:t>
            </a:r>
          </a:p>
        </p:txBody>
      </p:sp>
      <p:sp>
        <p:nvSpPr>
          <p:cNvPr id="3" name="Content Placeholder 2"/>
          <p:cNvSpPr>
            <a:spLocks noGrp="1"/>
          </p:cNvSpPr>
          <p:nvPr>
            <p:ph idx="1"/>
          </p:nvPr>
        </p:nvSpPr>
        <p:spPr>
          <a:xfrm>
            <a:off x="369302" y="1496703"/>
            <a:ext cx="7231062" cy="4950921"/>
          </a:xfrm>
        </p:spPr>
        <p:txBody>
          <a:bodyPr>
            <a:normAutofit/>
          </a:bodyPr>
          <a:lstStyle/>
          <a:p>
            <a:r>
              <a:rPr lang="en-US" sz="2400" dirty="0"/>
              <a:t>Basic Demographics</a:t>
            </a:r>
          </a:p>
          <a:p>
            <a:r>
              <a:rPr lang="en-US" sz="2400" dirty="0"/>
              <a:t>Basic Incident /Response Details</a:t>
            </a:r>
          </a:p>
          <a:p>
            <a:r>
              <a:rPr lang="en-US" sz="2400" dirty="0"/>
              <a:t>Arrest Details</a:t>
            </a:r>
          </a:p>
          <a:p>
            <a:r>
              <a:rPr lang="en-US" sz="2400" dirty="0"/>
              <a:t>CPR Details</a:t>
            </a:r>
          </a:p>
          <a:p>
            <a:r>
              <a:rPr lang="en-US" sz="2400" dirty="0"/>
              <a:t>AED Usage</a:t>
            </a:r>
          </a:p>
          <a:p>
            <a:r>
              <a:rPr lang="en-US" sz="2400" dirty="0"/>
              <a:t>EMS Interventions</a:t>
            </a:r>
          </a:p>
          <a:p>
            <a:r>
              <a:rPr lang="en-US" sz="2400" dirty="0"/>
              <a:t>Outcome</a:t>
            </a:r>
          </a:p>
        </p:txBody>
      </p:sp>
    </p:spTree>
    <p:extLst>
      <p:ext uri="{BB962C8B-B14F-4D97-AF65-F5344CB8AC3E}">
        <p14:creationId xmlns:p14="http://schemas.microsoft.com/office/powerpoint/2010/main" val="2127843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203C-4558-9D4F-B9A1-5B16324E10A1}"/>
              </a:ext>
            </a:extLst>
          </p:cNvPr>
          <p:cNvSpPr>
            <a:spLocks noGrp="1"/>
          </p:cNvSpPr>
          <p:nvPr>
            <p:ph type="title"/>
          </p:nvPr>
        </p:nvSpPr>
        <p:spPr>
          <a:xfrm>
            <a:off x="400176" y="-204285"/>
            <a:ext cx="10515600" cy="1325563"/>
          </a:xfrm>
        </p:spPr>
        <p:txBody>
          <a:bodyPr/>
          <a:lstStyle/>
          <a:p>
            <a:pPr algn="ctr"/>
            <a:r>
              <a:rPr lang="en-US" dirty="0"/>
              <a:t>CARES Data Elements</a:t>
            </a:r>
          </a:p>
        </p:txBody>
      </p:sp>
      <p:sp>
        <p:nvSpPr>
          <p:cNvPr id="10" name="TextBox 9">
            <a:extLst>
              <a:ext uri="{FF2B5EF4-FFF2-40B4-BE49-F238E27FC236}">
                <a16:creationId xmlns:a16="http://schemas.microsoft.com/office/drawing/2014/main" id="{26D5C3C3-FDA3-2447-9E20-F8AD77384E7B}"/>
              </a:ext>
            </a:extLst>
          </p:cNvPr>
          <p:cNvSpPr txBox="1"/>
          <p:nvPr/>
        </p:nvSpPr>
        <p:spPr>
          <a:xfrm>
            <a:off x="2514600" y="6215742"/>
            <a:ext cx="454053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911 dispatch, EMS, hospital data elements</a:t>
            </a:r>
          </a:p>
        </p:txBody>
      </p:sp>
      <p:pic>
        <p:nvPicPr>
          <p:cNvPr id="8" name="Picture 7">
            <a:extLst>
              <a:ext uri="{FF2B5EF4-FFF2-40B4-BE49-F238E27FC236}">
                <a16:creationId xmlns:a16="http://schemas.microsoft.com/office/drawing/2014/main" id="{B1AF97EF-1759-B446-8BAF-7CC3BF9A5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550" y="696221"/>
            <a:ext cx="7243762" cy="5208610"/>
          </a:xfrm>
          <a:prstGeom prst="rect">
            <a:avLst/>
          </a:prstGeom>
        </p:spPr>
      </p:pic>
    </p:spTree>
    <p:extLst>
      <p:ext uri="{BB962C8B-B14F-4D97-AF65-F5344CB8AC3E}">
        <p14:creationId xmlns:p14="http://schemas.microsoft.com/office/powerpoint/2010/main" val="158288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463" y="233363"/>
            <a:ext cx="7732350" cy="1143000"/>
          </a:xfrm>
        </p:spPr>
        <p:txBody>
          <a:bodyPr/>
          <a:lstStyle/>
          <a:p>
            <a:pPr algn="ctr"/>
            <a:r>
              <a:rPr lang="en-US" dirty="0"/>
              <a:t>How Does It Work</a:t>
            </a:r>
          </a:p>
        </p:txBody>
      </p:sp>
      <p:sp>
        <p:nvSpPr>
          <p:cNvPr id="3" name="Content Placeholder 2"/>
          <p:cNvSpPr>
            <a:spLocks noGrp="1"/>
          </p:cNvSpPr>
          <p:nvPr>
            <p:ph idx="1"/>
          </p:nvPr>
        </p:nvSpPr>
        <p:spPr>
          <a:xfrm>
            <a:off x="706926" y="1496703"/>
            <a:ext cx="7231062" cy="4950921"/>
          </a:xfrm>
        </p:spPr>
        <p:txBody>
          <a:bodyPr>
            <a:normAutofit/>
          </a:bodyPr>
          <a:lstStyle/>
          <a:p>
            <a:r>
              <a:rPr lang="en-US" sz="2400" dirty="0" smtClean="0"/>
              <a:t>Web </a:t>
            </a:r>
            <a:r>
              <a:rPr lang="en-US" sz="2400" dirty="0"/>
              <a:t>based – </a:t>
            </a:r>
            <a:r>
              <a:rPr lang="en-US" sz="2400" dirty="0">
                <a:solidFill>
                  <a:srgbClr val="0070C0"/>
                </a:solidFill>
              </a:rPr>
              <a:t>https://mycares.net</a:t>
            </a:r>
          </a:p>
          <a:p>
            <a:r>
              <a:rPr lang="en-US" sz="2400" dirty="0"/>
              <a:t>EMS enters their data</a:t>
            </a:r>
          </a:p>
          <a:p>
            <a:r>
              <a:rPr lang="en-US" sz="2400" dirty="0"/>
              <a:t>System notifies hospital to add their data</a:t>
            </a:r>
          </a:p>
          <a:p>
            <a:r>
              <a:rPr lang="en-US" sz="2400" dirty="0"/>
              <a:t>Data is audited and corrected as needed</a:t>
            </a:r>
          </a:p>
          <a:p>
            <a:r>
              <a:rPr lang="en-US" sz="2400" dirty="0"/>
              <a:t>De-identified (name &amp; DOB removed from record) </a:t>
            </a:r>
          </a:p>
          <a:p>
            <a:endParaRPr lang="en-US" sz="2400" dirty="0"/>
          </a:p>
          <a:p>
            <a:endParaRPr lang="en-US" sz="2400" dirty="0"/>
          </a:p>
        </p:txBody>
      </p:sp>
    </p:spTree>
    <p:extLst>
      <p:ext uri="{BB962C8B-B14F-4D97-AF65-F5344CB8AC3E}">
        <p14:creationId xmlns:p14="http://schemas.microsoft.com/office/powerpoint/2010/main" val="3445157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5" y="233363"/>
            <a:ext cx="7680099" cy="1143000"/>
          </a:xfrm>
        </p:spPr>
        <p:txBody>
          <a:bodyPr/>
          <a:lstStyle/>
          <a:p>
            <a:pPr algn="ctr"/>
            <a:r>
              <a:rPr lang="en-US" dirty="0"/>
              <a:t>Patient Criteria for EMS</a:t>
            </a:r>
          </a:p>
        </p:txBody>
      </p:sp>
      <p:sp>
        <p:nvSpPr>
          <p:cNvPr id="3" name="Content Placeholder 2"/>
          <p:cNvSpPr>
            <a:spLocks noGrp="1"/>
          </p:cNvSpPr>
          <p:nvPr>
            <p:ph idx="1"/>
          </p:nvPr>
        </p:nvSpPr>
        <p:spPr>
          <a:xfrm>
            <a:off x="317742" y="1376363"/>
            <a:ext cx="8529851" cy="5086350"/>
          </a:xfrm>
        </p:spPr>
        <p:txBody>
          <a:bodyPr>
            <a:noAutofit/>
          </a:bodyPr>
          <a:lstStyle/>
          <a:p>
            <a:pPr marL="0" indent="0">
              <a:lnSpc>
                <a:spcPct val="100000"/>
              </a:lnSpc>
              <a:buNone/>
            </a:pPr>
            <a:r>
              <a:rPr lang="en-US" sz="1800" dirty="0"/>
              <a:t>Sudden cardiac arrest of </a:t>
            </a:r>
            <a:r>
              <a:rPr lang="en-US" sz="1800" u="sng" dirty="0"/>
              <a:t>non-traumatic</a:t>
            </a:r>
            <a:r>
              <a:rPr lang="en-US" sz="1800" dirty="0"/>
              <a:t> etiology:</a:t>
            </a:r>
          </a:p>
          <a:p>
            <a:pPr lvl="1"/>
            <a:r>
              <a:rPr lang="en-US" sz="1800" dirty="0"/>
              <a:t>EMS must preform CPR</a:t>
            </a:r>
          </a:p>
          <a:p>
            <a:pPr marL="800100" lvl="2" indent="0">
              <a:lnSpc>
                <a:spcPct val="50000"/>
              </a:lnSpc>
              <a:buNone/>
            </a:pPr>
            <a:r>
              <a:rPr lang="en-US" sz="1800" dirty="0"/>
              <a:t>Or</a:t>
            </a:r>
          </a:p>
          <a:p>
            <a:pPr lvl="1">
              <a:lnSpc>
                <a:spcPct val="100000"/>
              </a:lnSpc>
            </a:pPr>
            <a:r>
              <a:rPr lang="en-US" sz="1800" dirty="0"/>
              <a:t>The patient is defibrillated by AED or manually </a:t>
            </a:r>
          </a:p>
          <a:p>
            <a:pPr lvl="1">
              <a:lnSpc>
                <a:spcPct val="100000"/>
              </a:lnSpc>
            </a:pPr>
            <a:r>
              <a:rPr lang="en-US" sz="1800" b="1" dirty="0"/>
              <a:t>Excluded: </a:t>
            </a:r>
          </a:p>
          <a:p>
            <a:pPr lvl="2">
              <a:lnSpc>
                <a:spcPct val="100000"/>
              </a:lnSpc>
            </a:pPr>
            <a:r>
              <a:rPr lang="en-US" sz="1800" dirty="0"/>
              <a:t>Traumatic cardiac arrest</a:t>
            </a:r>
          </a:p>
          <a:p>
            <a:pPr lvl="2">
              <a:lnSpc>
                <a:spcPct val="100000"/>
              </a:lnSpc>
            </a:pPr>
            <a:r>
              <a:rPr lang="en-US" sz="1800" dirty="0"/>
              <a:t>Arrest terminated immediately by EMS because signs of death or injuries incompatible with life.</a:t>
            </a:r>
          </a:p>
          <a:p>
            <a:pPr lvl="2">
              <a:lnSpc>
                <a:spcPct val="100000"/>
              </a:lnSpc>
            </a:pPr>
            <a:r>
              <a:rPr lang="en-US" sz="1800" dirty="0"/>
              <a:t>Inter-facility transfers</a:t>
            </a:r>
          </a:p>
          <a:p>
            <a:pPr lvl="2">
              <a:lnSpc>
                <a:spcPct val="100000"/>
              </a:lnSpc>
            </a:pPr>
            <a:r>
              <a:rPr lang="en-US" sz="1800" dirty="0"/>
              <a:t>Events originating outside 911 system (i.e. private or non-emergency transports)</a:t>
            </a:r>
          </a:p>
          <a:p>
            <a:pPr lvl="2">
              <a:lnSpc>
                <a:spcPct val="100000"/>
              </a:lnSpc>
            </a:pPr>
            <a:r>
              <a:rPr lang="en-US" sz="1800" dirty="0"/>
              <a:t>By-stander CPR cases with a pulse upon 911 arrival</a:t>
            </a:r>
          </a:p>
          <a:p>
            <a:pPr lvl="2">
              <a:lnSpc>
                <a:spcPct val="100000"/>
              </a:lnSpc>
            </a:pPr>
            <a:r>
              <a:rPr lang="en-US" sz="1800" dirty="0"/>
              <a:t>DNR patients removed from survival calculations</a:t>
            </a:r>
          </a:p>
          <a:p>
            <a:pPr lvl="2">
              <a:lnSpc>
                <a:spcPct val="100000"/>
              </a:lnSpc>
            </a:pPr>
            <a:r>
              <a:rPr lang="en-US" sz="1800" dirty="0"/>
              <a:t>Patient is able to refuse service on scene</a:t>
            </a:r>
          </a:p>
        </p:txBody>
      </p:sp>
    </p:spTree>
    <p:extLst>
      <p:ext uri="{BB962C8B-B14F-4D97-AF65-F5344CB8AC3E}">
        <p14:creationId xmlns:p14="http://schemas.microsoft.com/office/powerpoint/2010/main" val="2484688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37" y="233363"/>
            <a:ext cx="10156874" cy="1143000"/>
          </a:xfrm>
        </p:spPr>
        <p:txBody>
          <a:bodyPr>
            <a:noAutofit/>
          </a:bodyPr>
          <a:lstStyle/>
          <a:p>
            <a:pPr algn="ctr"/>
            <a:r>
              <a:rPr lang="en-US" dirty="0"/>
              <a:t>Patient Criteria for Hospital Data</a:t>
            </a:r>
          </a:p>
        </p:txBody>
      </p:sp>
      <p:sp>
        <p:nvSpPr>
          <p:cNvPr id="3" name="Content Placeholder 2"/>
          <p:cNvSpPr>
            <a:spLocks noGrp="1"/>
          </p:cNvSpPr>
          <p:nvPr>
            <p:ph idx="1"/>
          </p:nvPr>
        </p:nvSpPr>
        <p:spPr/>
        <p:txBody>
          <a:bodyPr>
            <a:normAutofit/>
          </a:bodyPr>
          <a:lstStyle/>
          <a:p>
            <a:r>
              <a:rPr lang="en-US" sz="2400" dirty="0"/>
              <a:t>Any non-traumatic arrest</a:t>
            </a:r>
          </a:p>
          <a:p>
            <a:pPr lvl="1"/>
            <a:r>
              <a:rPr lang="en-US" dirty="0"/>
              <a:t>Only cardiac etiology prior to January 2013</a:t>
            </a:r>
          </a:p>
          <a:p>
            <a:r>
              <a:rPr lang="en-US" sz="2400" dirty="0"/>
              <a:t>Ongoing resuscitation in ED</a:t>
            </a:r>
          </a:p>
          <a:p>
            <a:endParaRPr lang="en-US" sz="2400" dirty="0"/>
          </a:p>
        </p:txBody>
      </p:sp>
    </p:spTree>
    <p:extLst>
      <p:ext uri="{BB962C8B-B14F-4D97-AF65-F5344CB8AC3E}">
        <p14:creationId xmlns:p14="http://schemas.microsoft.com/office/powerpoint/2010/main" val="2400806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44571-E47A-234E-A6ED-9823F82BE0AB}"/>
              </a:ext>
            </a:extLst>
          </p:cNvPr>
          <p:cNvSpPr>
            <a:spLocks noGrp="1"/>
          </p:cNvSpPr>
          <p:nvPr>
            <p:ph type="title"/>
          </p:nvPr>
        </p:nvSpPr>
        <p:spPr/>
        <p:txBody>
          <a:bodyPr/>
          <a:lstStyle/>
          <a:p>
            <a:pPr algn="ctr"/>
            <a:r>
              <a:rPr lang="en-US" dirty="0"/>
              <a:t>CARES Dispatch Module Elements</a:t>
            </a:r>
          </a:p>
        </p:txBody>
      </p:sp>
      <p:pic>
        <p:nvPicPr>
          <p:cNvPr id="3" name="Picture 2">
            <a:extLst>
              <a:ext uri="{FF2B5EF4-FFF2-40B4-BE49-F238E27FC236}">
                <a16:creationId xmlns:a16="http://schemas.microsoft.com/office/drawing/2014/main" id="{8A0AFB12-1D98-8645-8028-6F6D958D3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73" y="1690688"/>
            <a:ext cx="10375454" cy="3151188"/>
          </a:xfrm>
          <a:prstGeom prst="rect">
            <a:avLst/>
          </a:prstGeom>
        </p:spPr>
      </p:pic>
    </p:spTree>
    <p:extLst>
      <p:ext uri="{BB962C8B-B14F-4D97-AF65-F5344CB8AC3E}">
        <p14:creationId xmlns:p14="http://schemas.microsoft.com/office/powerpoint/2010/main" val="2540594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2ACEE6-E209-4C1B-B5FC-F1790FC335CD}"/>
              </a:ext>
            </a:extLst>
          </p:cNvPr>
          <p:cNvPicPr>
            <a:picLocks noGrp="1" noChangeAspect="1"/>
          </p:cNvPicPr>
          <p:nvPr>
            <p:ph idx="1"/>
          </p:nvPr>
        </p:nvPicPr>
        <p:blipFill>
          <a:blip r:embed="rId3"/>
          <a:stretch>
            <a:fillRect/>
          </a:stretch>
        </p:blipFill>
        <p:spPr>
          <a:xfrm>
            <a:off x="50230" y="296070"/>
            <a:ext cx="12145107" cy="5832963"/>
          </a:xfrm>
        </p:spPr>
      </p:pic>
    </p:spTree>
    <p:extLst>
      <p:ext uri="{BB962C8B-B14F-4D97-AF65-F5344CB8AC3E}">
        <p14:creationId xmlns:p14="http://schemas.microsoft.com/office/powerpoint/2010/main" val="4061581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527" y="233363"/>
            <a:ext cx="7719287" cy="1143000"/>
          </a:xfrm>
        </p:spPr>
        <p:txBody>
          <a:bodyPr/>
          <a:lstStyle/>
          <a:p>
            <a:r>
              <a:rPr lang="en-US" dirty="0"/>
              <a:t>CARES Participation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342" y="1103086"/>
            <a:ext cx="9160659" cy="5754915"/>
          </a:xfrm>
        </p:spPr>
      </p:pic>
    </p:spTree>
    <p:extLst>
      <p:ext uri="{BB962C8B-B14F-4D97-AF65-F5344CB8AC3E}">
        <p14:creationId xmlns:p14="http://schemas.microsoft.com/office/powerpoint/2010/main" val="952733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A775FF-1B4E-45ED-B643-BBF8438E92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5/9/2016</a:t>
            </a:r>
          </a:p>
        </p:txBody>
      </p:sp>
      <p:sp>
        <p:nvSpPr>
          <p:cNvPr id="3" name="Footer Placeholder 2">
            <a:extLst>
              <a:ext uri="{FF2B5EF4-FFF2-40B4-BE49-F238E27FC236}">
                <a16:creationId xmlns:a16="http://schemas.microsoft.com/office/drawing/2014/main" id="{2EEB7CCE-C9F5-4CE5-88EC-8BD35E1024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Presumed Cardiac Etiology</a:t>
            </a:r>
          </a:p>
        </p:txBody>
      </p:sp>
      <p:pic>
        <p:nvPicPr>
          <p:cNvPr id="5" name="Picture 5" descr="Chart, bar chart&#10;&#10;Description automatically generated">
            <a:extLst>
              <a:ext uri="{FF2B5EF4-FFF2-40B4-BE49-F238E27FC236}">
                <a16:creationId xmlns:a16="http://schemas.microsoft.com/office/drawing/2014/main" id="{9252320E-C37B-4E54-A509-B58B984326A7}"/>
              </a:ext>
            </a:extLst>
          </p:cNvPr>
          <p:cNvPicPr>
            <a:picLocks noChangeAspect="1"/>
          </p:cNvPicPr>
          <p:nvPr/>
        </p:nvPicPr>
        <p:blipFill>
          <a:blip r:embed="rId2"/>
          <a:stretch>
            <a:fillRect/>
          </a:stretch>
        </p:blipFill>
        <p:spPr>
          <a:xfrm>
            <a:off x="1545021" y="58245"/>
            <a:ext cx="9049406" cy="6794062"/>
          </a:xfrm>
          <a:prstGeom prst="rect">
            <a:avLst/>
          </a:prstGeom>
        </p:spPr>
      </p:pic>
    </p:spTree>
    <p:extLst>
      <p:ext uri="{BB962C8B-B14F-4D97-AF65-F5344CB8AC3E}">
        <p14:creationId xmlns:p14="http://schemas.microsoft.com/office/powerpoint/2010/main" val="3098989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5/9/2016</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Presumed Cardiac Etiology</a:t>
            </a:r>
          </a:p>
        </p:txBody>
      </p:sp>
      <p:pic>
        <p:nvPicPr>
          <p:cNvPr id="3" name="Picture 3" descr="Chart, pie chart&#10;&#10;Description automatically generated">
            <a:extLst>
              <a:ext uri="{FF2B5EF4-FFF2-40B4-BE49-F238E27FC236}">
                <a16:creationId xmlns:a16="http://schemas.microsoft.com/office/drawing/2014/main" id="{2E57D181-D73E-4638-911C-4E9D6D624D03}"/>
              </a:ext>
            </a:extLst>
          </p:cNvPr>
          <p:cNvPicPr>
            <a:picLocks noChangeAspect="1"/>
          </p:cNvPicPr>
          <p:nvPr/>
        </p:nvPicPr>
        <p:blipFill>
          <a:blip r:embed="rId3"/>
          <a:stretch>
            <a:fillRect/>
          </a:stretch>
        </p:blipFill>
        <p:spPr>
          <a:xfrm>
            <a:off x="1531883" y="4961"/>
            <a:ext cx="9154510" cy="6848078"/>
          </a:xfrm>
          <a:prstGeom prst="rect">
            <a:avLst/>
          </a:prstGeom>
        </p:spPr>
      </p:pic>
    </p:spTree>
    <p:extLst>
      <p:ext uri="{BB962C8B-B14F-4D97-AF65-F5344CB8AC3E}">
        <p14:creationId xmlns:p14="http://schemas.microsoft.com/office/powerpoint/2010/main" val="3303887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AAB7-EDCF-4383-BA07-300CEB96B81B}"/>
              </a:ext>
            </a:extLst>
          </p:cNvPr>
          <p:cNvSpPr>
            <a:spLocks noGrp="1"/>
          </p:cNvSpPr>
          <p:nvPr>
            <p:ph type="ctrTitle"/>
          </p:nvPr>
        </p:nvSpPr>
        <p:spPr/>
        <p:txBody>
          <a:bodyPr/>
          <a:lstStyle/>
          <a:p>
            <a:r>
              <a:rPr lang="en-US" sz="1800" b="0" i="1" u="none" strike="noStrike" baseline="0" dirty="0">
                <a:solidFill>
                  <a:srgbClr val="000000"/>
                </a:solidFill>
                <a:latin typeface="Aktiv Grotesk Light"/>
              </a:rPr>
              <a:t>2020 AHA Guidelines for CPR and ECC</a:t>
            </a:r>
            <a:r>
              <a:rPr lang="en-US" sz="1800" b="0" i="0" u="none" strike="noStrike" baseline="0" dirty="0">
                <a:solidFill>
                  <a:srgbClr val="000000"/>
                </a:solidFill>
                <a:latin typeface="Aktiv Grotesk Light"/>
              </a:rPr>
              <a:t>, </a:t>
            </a:r>
            <a:endParaRPr lang="en-US" dirty="0"/>
          </a:p>
        </p:txBody>
      </p:sp>
      <p:sp>
        <p:nvSpPr>
          <p:cNvPr id="3" name="Subtitle 2">
            <a:extLst>
              <a:ext uri="{FF2B5EF4-FFF2-40B4-BE49-F238E27FC236}">
                <a16:creationId xmlns:a16="http://schemas.microsoft.com/office/drawing/2014/main" id="{21770A7F-321C-45F6-95F1-50F8D5EFF129}"/>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0523C6D-0A36-46A6-8808-92C64F956EF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731307"/>
            <a:ext cx="12192000" cy="4402037"/>
          </a:xfrm>
          <a:prstGeom prst="rect">
            <a:avLst/>
          </a:prstGeom>
        </p:spPr>
      </p:pic>
      <p:pic>
        <p:nvPicPr>
          <p:cNvPr id="5" name="Picture 4">
            <a:extLst>
              <a:ext uri="{FF2B5EF4-FFF2-40B4-BE49-F238E27FC236}">
                <a16:creationId xmlns:a16="http://schemas.microsoft.com/office/drawing/2014/main" id="{5741A0D4-BEE0-45A9-A814-05D452CDB1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6" name="TextBox 5">
            <a:extLst>
              <a:ext uri="{FF2B5EF4-FFF2-40B4-BE49-F238E27FC236}">
                <a16:creationId xmlns:a16="http://schemas.microsoft.com/office/drawing/2014/main" id="{8EC21954-8910-483B-97C7-302366A3FC2D}"/>
              </a:ext>
            </a:extLst>
          </p:cNvPr>
          <p:cNvSpPr txBox="1"/>
          <p:nvPr/>
        </p:nvSpPr>
        <p:spPr>
          <a:xfrm>
            <a:off x="6429715" y="6334780"/>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Tree>
    <p:extLst>
      <p:ext uri="{BB962C8B-B14F-4D97-AF65-F5344CB8AC3E}">
        <p14:creationId xmlns:p14="http://schemas.microsoft.com/office/powerpoint/2010/main" val="1721452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5/9/2016</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Presumed Cardiac Etiology</a:t>
            </a:r>
          </a:p>
        </p:txBody>
      </p:sp>
      <p:pic>
        <p:nvPicPr>
          <p:cNvPr id="3" name="Picture 3" descr="Chart, line chart&#10;&#10;Description automatically generated">
            <a:extLst>
              <a:ext uri="{FF2B5EF4-FFF2-40B4-BE49-F238E27FC236}">
                <a16:creationId xmlns:a16="http://schemas.microsoft.com/office/drawing/2014/main" id="{85AC06B6-EEC1-46E7-BF73-56DFDAAE0919}"/>
              </a:ext>
            </a:extLst>
          </p:cNvPr>
          <p:cNvPicPr>
            <a:picLocks noChangeAspect="1"/>
          </p:cNvPicPr>
          <p:nvPr/>
        </p:nvPicPr>
        <p:blipFill>
          <a:blip r:embed="rId3"/>
          <a:stretch>
            <a:fillRect/>
          </a:stretch>
        </p:blipFill>
        <p:spPr>
          <a:xfrm>
            <a:off x="1597573" y="5693"/>
            <a:ext cx="9036268" cy="6846614"/>
          </a:xfrm>
          <a:prstGeom prst="rect">
            <a:avLst/>
          </a:prstGeom>
        </p:spPr>
      </p:pic>
    </p:spTree>
    <p:extLst>
      <p:ext uri="{BB962C8B-B14F-4D97-AF65-F5344CB8AC3E}">
        <p14:creationId xmlns:p14="http://schemas.microsoft.com/office/powerpoint/2010/main" val="526595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5/9/2016</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Presumed Cardiac Etiology</a:t>
            </a:r>
          </a:p>
        </p:txBody>
      </p:sp>
      <p:pic>
        <p:nvPicPr>
          <p:cNvPr id="5" name="Picture 5" descr="Chart, pie chart&#10;&#10;Description automatically generated">
            <a:extLst>
              <a:ext uri="{FF2B5EF4-FFF2-40B4-BE49-F238E27FC236}">
                <a16:creationId xmlns:a16="http://schemas.microsoft.com/office/drawing/2014/main" id="{A4EF9AAA-840D-404C-AB80-E77A9C272050}"/>
              </a:ext>
            </a:extLst>
          </p:cNvPr>
          <p:cNvPicPr>
            <a:picLocks noChangeAspect="1"/>
          </p:cNvPicPr>
          <p:nvPr/>
        </p:nvPicPr>
        <p:blipFill>
          <a:blip r:embed="rId2"/>
          <a:stretch>
            <a:fillRect/>
          </a:stretch>
        </p:blipFill>
        <p:spPr>
          <a:xfrm>
            <a:off x="1479332" y="4961"/>
            <a:ext cx="9193923" cy="6848078"/>
          </a:xfrm>
          <a:prstGeom prst="rect">
            <a:avLst/>
          </a:prstGeom>
        </p:spPr>
      </p:pic>
    </p:spTree>
    <p:extLst>
      <p:ext uri="{BB962C8B-B14F-4D97-AF65-F5344CB8AC3E}">
        <p14:creationId xmlns:p14="http://schemas.microsoft.com/office/powerpoint/2010/main" val="2389178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r>
              <a:rPr lang="en-US"/>
              <a:t>5/9/2016</a:t>
            </a:r>
          </a:p>
        </p:txBody>
      </p:sp>
      <p:sp>
        <p:nvSpPr>
          <p:cNvPr id="6" name="Footer Placeholder 5"/>
          <p:cNvSpPr>
            <a:spLocks noGrp="1"/>
          </p:cNvSpPr>
          <p:nvPr>
            <p:ph type="ftr" sz="quarter" idx="11"/>
          </p:nvPr>
        </p:nvSpPr>
        <p:spPr/>
        <p:txBody>
          <a:bodyPr/>
          <a:lstStyle/>
          <a:p>
            <a:pPr>
              <a:defRPr/>
            </a:pPr>
            <a:r>
              <a:rPr lang="en-US"/>
              <a:t>Presumed Cardiac Etiology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466" y="58636"/>
            <a:ext cx="9152535" cy="6799365"/>
          </a:xfrm>
          <a:prstGeom prst="rect">
            <a:avLst/>
          </a:prstGeom>
        </p:spPr>
      </p:pic>
    </p:spTree>
    <p:extLst>
      <p:ext uri="{BB962C8B-B14F-4D97-AF65-F5344CB8AC3E}">
        <p14:creationId xmlns:p14="http://schemas.microsoft.com/office/powerpoint/2010/main" val="931032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D64F3-3EF7-42BE-A612-05222A347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728" y="4694635"/>
            <a:ext cx="4624855" cy="1938992"/>
          </a:xfrm>
          <a:prstGeom prst="rect">
            <a:avLst/>
          </a:prstGeom>
        </p:spPr>
      </p:pic>
      <p:sp>
        <p:nvSpPr>
          <p:cNvPr id="5" name="TextBox 4"/>
          <p:cNvSpPr txBox="1"/>
          <p:nvPr/>
        </p:nvSpPr>
        <p:spPr>
          <a:xfrm>
            <a:off x="832513" y="736979"/>
            <a:ext cx="10727141" cy="4832092"/>
          </a:xfrm>
          <a:prstGeom prst="rect">
            <a:avLst/>
          </a:prstGeom>
          <a:noFill/>
        </p:spPr>
        <p:txBody>
          <a:bodyPr wrap="square" rtlCol="0">
            <a:spAutoFit/>
          </a:bodyPr>
          <a:lstStyle/>
          <a:p>
            <a:r>
              <a:rPr lang="en-US" sz="2800" dirty="0"/>
              <a:t>Objectives</a:t>
            </a:r>
            <a:r>
              <a:rPr lang="en-US" sz="2800" dirty="0" smtClean="0"/>
              <a:t>:</a:t>
            </a:r>
          </a:p>
          <a:p>
            <a:endParaRPr lang="en-US" sz="2800" dirty="0"/>
          </a:p>
          <a:p>
            <a:pPr marL="514350" indent="-514350">
              <a:buFont typeface="+mj-lt"/>
              <a:buAutoNum type="arabicPeriod"/>
            </a:pPr>
            <a:r>
              <a:rPr lang="en-US" sz="2800" dirty="0"/>
              <a:t>Discuss changes to the 2020 American Heart Association Guidelines for Cardiopulmonary Resuscitation and Emergency Cardiac Care</a:t>
            </a:r>
          </a:p>
          <a:p>
            <a:pPr marL="514350" indent="-514350">
              <a:buFont typeface="+mj-lt"/>
              <a:buAutoNum type="arabicPeriod"/>
            </a:pPr>
            <a:endParaRPr lang="en-US" sz="2800" dirty="0"/>
          </a:p>
          <a:p>
            <a:pPr marL="514350" indent="-514350">
              <a:buFont typeface="+mj-lt"/>
              <a:buAutoNum type="arabicPeriod"/>
            </a:pPr>
            <a:r>
              <a:rPr lang="en-US" sz="2800" dirty="0"/>
              <a:t>Discuss the CARES Registry</a:t>
            </a:r>
          </a:p>
          <a:p>
            <a:pPr marL="514350" indent="-514350">
              <a:buFont typeface="+mj-lt"/>
              <a:buAutoNum type="arabicPeriod"/>
            </a:pPr>
            <a:endParaRPr lang="en-US" sz="2800" dirty="0"/>
          </a:p>
          <a:p>
            <a:pPr marL="514350" indent="-514350">
              <a:buFont typeface="+mj-lt"/>
              <a:buAutoNum type="arabicPeriod"/>
            </a:pPr>
            <a:r>
              <a:rPr lang="en-US" sz="2800" b="1" dirty="0"/>
              <a:t>Discuss the </a:t>
            </a:r>
            <a:r>
              <a:rPr lang="en-US" sz="2800" b="1" dirty="0" err="1"/>
              <a:t>RAndomized</a:t>
            </a:r>
            <a:r>
              <a:rPr lang="en-US" sz="2800" b="1" dirty="0"/>
              <a:t> Cluster Evaluation of Cardiac </a:t>
            </a:r>
            <a:r>
              <a:rPr lang="en-US" sz="2800" b="1" dirty="0" err="1"/>
              <a:t>ARrest</a:t>
            </a:r>
            <a:r>
              <a:rPr lang="en-US" sz="2800" b="1" dirty="0"/>
              <a:t> Systems trial</a:t>
            </a:r>
          </a:p>
          <a:p>
            <a:endParaRPr lang="en-US" sz="2800" dirty="0"/>
          </a:p>
          <a:p>
            <a:endParaRPr lang="en-US" sz="2800" dirty="0"/>
          </a:p>
        </p:txBody>
      </p:sp>
    </p:spTree>
    <p:extLst>
      <p:ext uri="{BB962C8B-B14F-4D97-AF65-F5344CB8AC3E}">
        <p14:creationId xmlns:p14="http://schemas.microsoft.com/office/powerpoint/2010/main" val="720835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Objectives</a:t>
            </a:r>
          </a:p>
        </p:txBody>
      </p:sp>
      <p:sp>
        <p:nvSpPr>
          <p:cNvPr id="5" name="Content Placeholder 4"/>
          <p:cNvSpPr>
            <a:spLocks noGrp="1"/>
          </p:cNvSpPr>
          <p:nvPr>
            <p:ph idx="1"/>
          </p:nvPr>
        </p:nvSpPr>
        <p:spPr>
          <a:xfrm>
            <a:off x="168812" y="1825625"/>
            <a:ext cx="5289453" cy="3563793"/>
          </a:xfrm>
        </p:spPr>
        <p:txBody>
          <a:bodyPr/>
          <a:lstStyle/>
          <a:p>
            <a:r>
              <a:rPr lang="en-US" dirty="0"/>
              <a:t>Provide RACE CARS Trial Overview</a:t>
            </a:r>
          </a:p>
          <a:p>
            <a:r>
              <a:rPr lang="en-US" dirty="0"/>
              <a:t>Answer Agency Questions about the Trial</a:t>
            </a:r>
          </a:p>
          <a:p>
            <a:r>
              <a:rPr lang="en-US" dirty="0"/>
              <a:t>Discuss Next Steps</a:t>
            </a:r>
          </a:p>
        </p:txBody>
      </p:sp>
      <p:pic>
        <p:nvPicPr>
          <p:cNvPr id="6"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9035"/>
          <a:stretch/>
        </p:blipFill>
        <p:spPr bwMode="auto">
          <a:xfrm>
            <a:off x="5038889" y="1690688"/>
            <a:ext cx="6692127" cy="413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9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Introduction</a:t>
            </a:r>
          </a:p>
        </p:txBody>
      </p:sp>
      <p:sp>
        <p:nvSpPr>
          <p:cNvPr id="3" name="Content Placeholder 2"/>
          <p:cNvSpPr>
            <a:spLocks noGrp="1"/>
          </p:cNvSpPr>
          <p:nvPr>
            <p:ph idx="1"/>
          </p:nvPr>
        </p:nvSpPr>
        <p:spPr>
          <a:xfrm>
            <a:off x="436418" y="1479261"/>
            <a:ext cx="10515600" cy="3979430"/>
          </a:xfrm>
        </p:spPr>
        <p:txBody>
          <a:bodyPr>
            <a:normAutofit fontScale="85000" lnSpcReduction="20000"/>
          </a:bodyPr>
          <a:lstStyle/>
          <a:p>
            <a:endParaRPr lang="en-US" dirty="0"/>
          </a:p>
          <a:p>
            <a:r>
              <a:rPr lang="en-US" dirty="0"/>
              <a:t>Approximately 350,000 OHCA/year</a:t>
            </a:r>
          </a:p>
          <a:p>
            <a:r>
              <a:rPr lang="en-US" dirty="0"/>
              <a:t>Only 8% to 10% survive </a:t>
            </a:r>
          </a:p>
          <a:p>
            <a:r>
              <a:rPr lang="en-US" dirty="0"/>
              <a:t>Nationally, &lt; 40% of patients receive bystander CPR</a:t>
            </a:r>
          </a:p>
          <a:p>
            <a:r>
              <a:rPr lang="en-US" dirty="0"/>
              <a:t>29% have an AED applied prior to paramedic arrival </a:t>
            </a:r>
          </a:p>
          <a:p>
            <a:r>
              <a:rPr lang="en-US" dirty="0"/>
              <a:t>&gt;70% of patients do not receive timely defibrillation</a:t>
            </a:r>
          </a:p>
          <a:p>
            <a:r>
              <a:rPr lang="en-US" dirty="0"/>
              <a:t>911 call to paramedic arrival &gt;7 minutes</a:t>
            </a:r>
          </a:p>
          <a:p>
            <a:pPr marL="0" indent="0">
              <a:buNone/>
            </a:pPr>
            <a:endParaRPr lang="en-US" dirty="0"/>
          </a:p>
          <a:p>
            <a:endParaRPr lang="en-US" dirty="0"/>
          </a:p>
          <a:p>
            <a:r>
              <a:rPr lang="en-US" dirty="0"/>
              <a:t>30 years of work, little evidence that these statistics have improved </a:t>
            </a:r>
            <a:endParaRPr lang="en-US" baseline="30000" dirty="0"/>
          </a:p>
        </p:txBody>
      </p:sp>
    </p:spTree>
    <p:extLst>
      <p:ext uri="{BB962C8B-B14F-4D97-AF65-F5344CB8AC3E}">
        <p14:creationId xmlns:p14="http://schemas.microsoft.com/office/powerpoint/2010/main" val="274796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5394" y="-89764"/>
            <a:ext cx="10515600" cy="1325563"/>
          </a:xfrm>
        </p:spPr>
        <p:txBody>
          <a:bodyPr/>
          <a:lstStyle/>
          <a:p>
            <a:pPr algn="ctr"/>
            <a:r>
              <a:rPr lang="en-US" b="1" dirty="0"/>
              <a:t>History on North Carolina RACE</a:t>
            </a:r>
          </a:p>
        </p:txBody>
      </p:sp>
      <p:cxnSp>
        <p:nvCxnSpPr>
          <p:cNvPr id="6" name="Straight Connector 5"/>
          <p:cNvCxnSpPr/>
          <p:nvPr/>
        </p:nvCxnSpPr>
        <p:spPr>
          <a:xfrm>
            <a:off x="822960" y="6048103"/>
            <a:ext cx="10398034" cy="2612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44D8D3E-D4B9-154A-8581-11C06075208C}"/>
              </a:ext>
            </a:extLst>
          </p:cNvPr>
          <p:cNvGrpSpPr/>
          <p:nvPr/>
        </p:nvGrpSpPr>
        <p:grpSpPr>
          <a:xfrm>
            <a:off x="543840" y="1302100"/>
            <a:ext cx="11222926" cy="4276144"/>
            <a:chOff x="37702" y="1643645"/>
            <a:chExt cx="11222926" cy="4276144"/>
          </a:xfrm>
        </p:grpSpPr>
        <p:cxnSp>
          <p:nvCxnSpPr>
            <p:cNvPr id="7" name="Straight Connector 6"/>
            <p:cNvCxnSpPr/>
            <p:nvPr/>
          </p:nvCxnSpPr>
          <p:spPr>
            <a:xfrm>
              <a:off x="355528" y="3834448"/>
              <a:ext cx="10398034" cy="26126"/>
            </a:xfrm>
            <a:prstGeom prst="line">
              <a:avLst/>
            </a:prstGeom>
            <a:ln w="63500">
              <a:solidFill>
                <a:srgbClr val="3333CC"/>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1040" y="3879669"/>
              <a:ext cx="103980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2003           2005-2007          2007-2009        2010-2015        2016-2021        2020-2027</a:t>
              </a:r>
            </a:p>
          </p:txBody>
        </p:sp>
        <p:sp>
          <p:nvSpPr>
            <p:cNvPr id="9" name="Text Box 8"/>
            <p:cNvSpPr txBox="1">
              <a:spLocks noChangeArrowheads="1"/>
            </p:cNvSpPr>
            <p:nvPr/>
          </p:nvSpPr>
          <p:spPr bwMode="blackWhite">
            <a:xfrm>
              <a:off x="894176" y="2773626"/>
              <a:ext cx="1190296" cy="635828"/>
            </a:xfrm>
            <a:prstGeom prst="rect">
              <a:avLst/>
            </a:prstGeom>
            <a:noFill/>
            <a:ln w="9525" algn="ctr">
              <a:noFill/>
              <a:miter lim="800000"/>
              <a:headEnd/>
              <a:tailEnd/>
            </a:ln>
          </p:spPr>
          <p:txBody>
            <a:bodyPr wrap="square" lIns="76022" tIns="38011" rIns="76022" bIns="38011">
              <a:spAutoFit/>
            </a:bodyPr>
            <a:lstStyle/>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RACE Pilot</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1st STEMI </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System</a:t>
              </a:r>
            </a:p>
          </p:txBody>
        </p:sp>
        <p:sp>
          <p:nvSpPr>
            <p:cNvPr id="10" name="Text Box 9"/>
            <p:cNvSpPr txBox="1">
              <a:spLocks noChangeArrowheads="1"/>
            </p:cNvSpPr>
            <p:nvPr/>
          </p:nvSpPr>
          <p:spPr bwMode="blackWhite">
            <a:xfrm>
              <a:off x="2211281" y="2776404"/>
              <a:ext cx="1778944" cy="852788"/>
            </a:xfrm>
            <a:prstGeom prst="rect">
              <a:avLst/>
            </a:prstGeom>
            <a:noFill/>
            <a:ln w="9525" algn="ctr">
              <a:noFill/>
              <a:miter lim="800000"/>
              <a:headEnd/>
              <a:tailEnd/>
            </a:ln>
          </p:spPr>
          <p:txBody>
            <a:bodyPr wrap="square" lIns="76022" tIns="38011" rIns="76022" bIns="38011">
              <a:spAutoFit/>
            </a:bodyPr>
            <a:lstStyle/>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RACE</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65 hospitals/</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Multiple EMS</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 Agencies</a:t>
              </a:r>
            </a:p>
          </p:txBody>
        </p:sp>
        <p:sp>
          <p:nvSpPr>
            <p:cNvPr id="11" name="Text Box 11"/>
            <p:cNvSpPr txBox="1">
              <a:spLocks noChangeArrowheads="1"/>
            </p:cNvSpPr>
            <p:nvPr/>
          </p:nvSpPr>
          <p:spPr bwMode="blackWhite">
            <a:xfrm>
              <a:off x="3990224" y="2784460"/>
              <a:ext cx="1525190" cy="420385"/>
            </a:xfrm>
            <a:prstGeom prst="rect">
              <a:avLst/>
            </a:prstGeom>
            <a:noFill/>
            <a:ln w="9525" algn="ctr">
              <a:noFill/>
              <a:miter lim="800000"/>
              <a:headEnd/>
              <a:tailEnd/>
            </a:ln>
          </p:spPr>
          <p:txBody>
            <a:bodyPr lIns="76022" tIns="38011" rIns="76022" bIns="38011">
              <a:spAutoFit/>
            </a:bodyPr>
            <a:lstStyle/>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RACE - ER</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Entire State</a:t>
              </a:r>
            </a:p>
          </p:txBody>
        </p:sp>
        <p:sp>
          <p:nvSpPr>
            <p:cNvPr id="12" name="Text Box 11"/>
            <p:cNvSpPr txBox="1">
              <a:spLocks noChangeArrowheads="1"/>
            </p:cNvSpPr>
            <p:nvPr/>
          </p:nvSpPr>
          <p:spPr bwMode="blackWhite">
            <a:xfrm>
              <a:off x="5515414" y="2574089"/>
              <a:ext cx="1525190" cy="1245546"/>
            </a:xfrm>
            <a:prstGeom prst="rect">
              <a:avLst/>
            </a:prstGeom>
            <a:noFill/>
            <a:ln w="9525" algn="ctr">
              <a:noFill/>
              <a:miter lim="800000"/>
              <a:headEnd/>
              <a:tailEnd/>
            </a:ln>
          </p:spPr>
          <p:txBody>
            <a:bodyPr lIns="76022" tIns="38011" rIns="76022" bIns="38011">
              <a:spAutoFit/>
            </a:bodyPr>
            <a:lstStyle/>
            <a:p>
              <a:pPr algn="ctr" defTabSz="760810">
                <a:lnSpc>
                  <a:spcPct val="6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Mission Lifeline </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RACECARS</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Implementation</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 Study</a:t>
              </a:r>
            </a:p>
            <a:p>
              <a:pPr algn="ctr" defTabSz="760810">
                <a:lnSpc>
                  <a:spcPct val="8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p:txBody>
        </p:sp>
        <p:sp>
          <p:nvSpPr>
            <p:cNvPr id="13" name="Text Box 11"/>
            <p:cNvSpPr txBox="1">
              <a:spLocks noChangeArrowheads="1"/>
            </p:cNvSpPr>
            <p:nvPr/>
          </p:nvSpPr>
          <p:spPr bwMode="blackWhite">
            <a:xfrm>
              <a:off x="7094563" y="2627070"/>
              <a:ext cx="1525190" cy="814659"/>
            </a:xfrm>
            <a:prstGeom prst="rect">
              <a:avLst/>
            </a:prstGeom>
            <a:noFill/>
            <a:ln w="9525" algn="ctr">
              <a:noFill/>
              <a:miter lim="800000"/>
              <a:headEnd/>
              <a:tailEnd/>
            </a:ln>
          </p:spPr>
          <p:txBody>
            <a:bodyPr lIns="76022" tIns="38011" rIns="76022" bIns="38011">
              <a:spAutoFit/>
            </a:bodyPr>
            <a:lstStyle/>
            <a:p>
              <a:pPr algn="ctr" defTabSz="760810">
                <a:lnSpc>
                  <a:spcPct val="6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IMPROVE</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 Stroke</a:t>
              </a:r>
            </a:p>
            <a:p>
              <a:pPr algn="ctr" defTabSz="760810">
                <a:lnSpc>
                  <a:spcPct val="8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p:txBody>
        </p:sp>
        <p:sp>
          <p:nvSpPr>
            <p:cNvPr id="14" name="Text Box 11"/>
            <p:cNvSpPr txBox="1">
              <a:spLocks noChangeArrowheads="1"/>
            </p:cNvSpPr>
            <p:nvPr/>
          </p:nvSpPr>
          <p:spPr bwMode="blackWhite">
            <a:xfrm>
              <a:off x="8673712" y="2627070"/>
              <a:ext cx="1525190" cy="814659"/>
            </a:xfrm>
            <a:prstGeom prst="rect">
              <a:avLst/>
            </a:prstGeom>
            <a:noFill/>
            <a:ln w="9525" algn="ctr">
              <a:noFill/>
              <a:miter lim="800000"/>
              <a:headEnd/>
              <a:tailEnd/>
            </a:ln>
          </p:spPr>
          <p:txBody>
            <a:bodyPr lIns="76022" tIns="38011" rIns="76022" bIns="38011">
              <a:spAutoFit/>
            </a:bodyPr>
            <a:lstStyle/>
            <a:p>
              <a:pPr algn="ctr" defTabSz="760810">
                <a:lnSpc>
                  <a:spcPct val="6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RACE CARS</a:t>
              </a:r>
            </a:p>
            <a:p>
              <a:pPr algn="ctr" defTabSz="760810">
                <a:lnSpc>
                  <a:spcPct val="50000"/>
                </a:lnSpc>
                <a:spcBef>
                  <a:spcPct val="50000"/>
                </a:spcBef>
              </a:pPr>
              <a:r>
                <a:rPr lang="en-US" sz="1400" b="1" dirty="0">
                  <a:solidFill>
                    <a:prstClr val="black"/>
                  </a:solidFill>
                  <a:latin typeface="Arial" panose="020B0604020202020204" pitchFamily="34" charset="0"/>
                  <a:cs typeface="Arial" panose="020B0604020202020204" pitchFamily="34" charset="0"/>
                </a:rPr>
                <a:t>Trial</a:t>
              </a:r>
            </a:p>
            <a:p>
              <a:pPr algn="ctr" defTabSz="760810">
                <a:lnSpc>
                  <a:spcPct val="80000"/>
                </a:lnSpc>
                <a:spcBef>
                  <a:spcPct val="50000"/>
                </a:spcBef>
              </a:pPr>
              <a:endParaRPr lang="en-US" sz="1050" b="1" dirty="0">
                <a:solidFill>
                  <a:prstClr val="black"/>
                </a:solidFill>
                <a:latin typeface="Arial" panose="020B0604020202020204" pitchFamily="34" charset="0"/>
                <a:cs typeface="Arial" panose="020B0604020202020204" pitchFamily="34" charset="0"/>
              </a:endParaRPr>
            </a:p>
          </p:txBody>
        </p:sp>
        <p:sp>
          <p:nvSpPr>
            <p:cNvPr id="16" name="Down Arrow 15"/>
            <p:cNvSpPr/>
            <p:nvPr/>
          </p:nvSpPr>
          <p:spPr>
            <a:xfrm>
              <a:off x="1399273" y="3499834"/>
              <a:ext cx="168812" cy="24637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ight Arrow 17"/>
            <p:cNvSpPr/>
            <p:nvPr/>
          </p:nvSpPr>
          <p:spPr>
            <a:xfrm>
              <a:off x="2428253" y="3514846"/>
              <a:ext cx="7484012" cy="21647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31"/>
            <p:cNvSpPr>
              <a:spLocks noChangeArrowheads="1"/>
            </p:cNvSpPr>
            <p:nvPr/>
          </p:nvSpPr>
          <p:spPr bwMode="auto">
            <a:xfrm>
              <a:off x="37702" y="4559642"/>
              <a:ext cx="2958716" cy="738664"/>
            </a:xfrm>
            <a:prstGeom prst="rect">
              <a:avLst/>
            </a:prstGeom>
            <a:noFill/>
            <a:ln w="9525">
              <a:noFill/>
              <a:miter lim="800000"/>
              <a:headEnd/>
              <a:tailEnd/>
            </a:ln>
            <a:effectLst/>
          </p:spPr>
          <p:txBody>
            <a:bodyPr wrap="square">
              <a:spAutoFit/>
            </a:bodyPr>
            <a:lstStyle/>
            <a:p>
              <a:pPr algn="ctr" eaLnBrk="0" hangingPunct="0"/>
              <a:r>
                <a:rPr lang="en-US" sz="1050" dirty="0">
                  <a:solidFill>
                    <a:prstClr val="black"/>
                  </a:solidFill>
                  <a:latin typeface="Arial" panose="020B0604020202020204" pitchFamily="34" charset="0"/>
                  <a:cs typeface="Arial" panose="020B0604020202020204" pitchFamily="34" charset="0"/>
                </a:rPr>
                <a:t>“RACE moved beyond the </a:t>
              </a:r>
              <a:r>
                <a:rPr lang="en-US" sz="1050" dirty="0" err="1">
                  <a:solidFill>
                    <a:prstClr val="black"/>
                  </a:solidFill>
                  <a:latin typeface="Arial" panose="020B0604020202020204" pitchFamily="34" charset="0"/>
                  <a:cs typeface="Arial" panose="020B0604020202020204" pitchFamily="34" charset="0"/>
                </a:rPr>
                <a:t>cath</a:t>
              </a:r>
              <a:r>
                <a:rPr lang="en-US" sz="1050" dirty="0">
                  <a:solidFill>
                    <a:prstClr val="black"/>
                  </a:solidFill>
                  <a:latin typeface="Arial" panose="020B0604020202020204" pitchFamily="34" charset="0"/>
                  <a:cs typeface="Arial" panose="020B0604020202020204" pitchFamily="34" charset="0"/>
                </a:rPr>
                <a:t> lab and PCI hospitals to focus on EDs, EMS, hospital networks, and associated communication and transport systems.” Heart.org</a:t>
              </a:r>
            </a:p>
          </p:txBody>
        </p:sp>
        <p:sp>
          <p:nvSpPr>
            <p:cNvPr id="20" name="Rectangle 34"/>
            <p:cNvSpPr>
              <a:spLocks noChangeArrowheads="1"/>
            </p:cNvSpPr>
            <p:nvPr/>
          </p:nvSpPr>
          <p:spPr bwMode="auto">
            <a:xfrm>
              <a:off x="6902657" y="1671909"/>
              <a:ext cx="2533650" cy="600164"/>
            </a:xfrm>
            <a:prstGeom prst="rect">
              <a:avLst/>
            </a:prstGeom>
            <a:noFill/>
            <a:ln w="9525">
              <a:noFill/>
              <a:miter lim="800000"/>
              <a:headEnd/>
              <a:tailEnd/>
            </a:ln>
            <a:effectLst/>
          </p:spPr>
          <p:txBody>
            <a:bodyPr>
              <a:spAutoFit/>
            </a:bodyPr>
            <a:lstStyle/>
            <a:p>
              <a:pPr algn="ctr"/>
              <a:r>
                <a:rPr lang="en-US" sz="1100" dirty="0">
                  <a:solidFill>
                    <a:prstClr val="black"/>
                  </a:solidFill>
                  <a:latin typeface="Arial" panose="020B0604020202020204" pitchFamily="34" charset="0"/>
                  <a:cs typeface="Arial" panose="020B0604020202020204" pitchFamily="34" charset="0"/>
                </a:rPr>
                <a:t>“AHA’s Mission: Lifeline – A Call to Arms for Emergency Medicine” ACEP News Jan 2009</a:t>
              </a:r>
            </a:p>
          </p:txBody>
        </p:sp>
        <p:sp>
          <p:nvSpPr>
            <p:cNvPr id="21" name="Rectangle 33"/>
            <p:cNvSpPr>
              <a:spLocks noChangeArrowheads="1"/>
            </p:cNvSpPr>
            <p:nvPr/>
          </p:nvSpPr>
          <p:spPr bwMode="auto">
            <a:xfrm>
              <a:off x="2847819" y="4862040"/>
              <a:ext cx="2284809" cy="715581"/>
            </a:xfrm>
            <a:prstGeom prst="rect">
              <a:avLst/>
            </a:prstGeom>
            <a:noFill/>
            <a:ln w="9525">
              <a:noFill/>
              <a:miter lim="800000"/>
              <a:headEnd/>
              <a:tailEnd/>
            </a:ln>
            <a:effectLst/>
          </p:spPr>
          <p:txBody>
            <a:bodyPr>
              <a:spAutoFit/>
            </a:bodyPr>
            <a:lstStyle/>
            <a:p>
              <a:pPr algn="ctr"/>
              <a:r>
                <a:rPr lang="en-US" sz="1050" dirty="0">
                  <a:solidFill>
                    <a:prstClr val="black"/>
                  </a:solidFill>
                  <a:latin typeface="Arial" panose="020B0604020202020204" pitchFamily="34" charset="0"/>
                  <a:cs typeface="Arial" panose="020B0604020202020204" pitchFamily="34" charset="0"/>
                </a:rPr>
                <a:t>“Racing Against the Clock: A North Carolina-based project becomes a model for discovery-to-balloon” </a:t>
              </a:r>
              <a:r>
                <a:rPr lang="en-US" sz="900" dirty="0">
                  <a:solidFill>
                    <a:prstClr val="black"/>
                  </a:solidFill>
                  <a:latin typeface="Arial" panose="020B0604020202020204" pitchFamily="34" charset="0"/>
                  <a:cs typeface="Arial" panose="020B0604020202020204" pitchFamily="34" charset="0"/>
                </a:rPr>
                <a:t>Richard R. </a:t>
              </a:r>
              <a:r>
                <a:rPr lang="en-US" sz="900" dirty="0" err="1">
                  <a:solidFill>
                    <a:prstClr val="black"/>
                  </a:solidFill>
                  <a:latin typeface="Arial" panose="020B0604020202020204" pitchFamily="34" charset="0"/>
                  <a:cs typeface="Arial" panose="020B0604020202020204" pitchFamily="34" charset="0"/>
                </a:rPr>
                <a:t>Rogoski</a:t>
              </a:r>
              <a:r>
                <a:rPr lang="en-US" sz="900" dirty="0">
                  <a:solidFill>
                    <a:prstClr val="black"/>
                  </a:solidFill>
                  <a:latin typeface="Arial" panose="020B0604020202020204" pitchFamily="34" charset="0"/>
                  <a:cs typeface="Arial" panose="020B0604020202020204" pitchFamily="34" charset="0"/>
                </a:rPr>
                <a:t>  2008</a:t>
              </a:r>
            </a:p>
          </p:txBody>
        </p:sp>
        <p:sp>
          <p:nvSpPr>
            <p:cNvPr id="22" name="Rectangle 32"/>
            <p:cNvSpPr>
              <a:spLocks noChangeArrowheads="1"/>
            </p:cNvSpPr>
            <p:nvPr/>
          </p:nvSpPr>
          <p:spPr bwMode="auto">
            <a:xfrm>
              <a:off x="3990224" y="1678935"/>
              <a:ext cx="2146697" cy="600164"/>
            </a:xfrm>
            <a:prstGeom prst="rect">
              <a:avLst/>
            </a:prstGeom>
            <a:noFill/>
            <a:ln w="9525">
              <a:noFill/>
              <a:miter lim="800000"/>
              <a:headEnd/>
              <a:tailEnd/>
            </a:ln>
            <a:effectLst/>
          </p:spPr>
          <p:txBody>
            <a:bodyPr>
              <a:spAutoFit/>
            </a:bodyPr>
            <a:lstStyle/>
            <a:p>
              <a:pPr algn="ctr"/>
              <a:r>
                <a:rPr lang="en-US" sz="1100" dirty="0">
                  <a:solidFill>
                    <a:prstClr val="black"/>
                  </a:solidFill>
                  <a:latin typeface="Arial" panose="020B0604020202020204" pitchFamily="34" charset="0"/>
                  <a:cs typeface="Arial" panose="020B0604020202020204" pitchFamily="34" charset="0"/>
                </a:rPr>
                <a:t>“RACE:  A Herculean attempt to improve STEMI care”</a:t>
              </a:r>
            </a:p>
            <a:p>
              <a:pPr algn="ctr"/>
              <a:r>
                <a:rPr lang="en-US" sz="1100" dirty="0">
                  <a:solidFill>
                    <a:prstClr val="black"/>
                  </a:solidFill>
                  <a:latin typeface="Arial" panose="020B0604020202020204" pitchFamily="34" charset="0"/>
                  <a:cs typeface="Arial" panose="020B0604020202020204" pitchFamily="34" charset="0"/>
                </a:rPr>
                <a:t>Nov 12, 2007 Lisa </a:t>
              </a:r>
              <a:r>
                <a:rPr lang="en-US" sz="1100" dirty="0" err="1">
                  <a:solidFill>
                    <a:prstClr val="black"/>
                  </a:solidFill>
                  <a:latin typeface="Arial" panose="020B0604020202020204" pitchFamily="34" charset="0"/>
                  <a:cs typeface="Arial" panose="020B0604020202020204" pitchFamily="34" charset="0"/>
                </a:rPr>
                <a:t>Nainggolan</a:t>
              </a:r>
              <a:endParaRPr lang="en-US" sz="1100" dirty="0">
                <a:solidFill>
                  <a:prstClr val="black"/>
                </a:solidFill>
                <a:latin typeface="Arial" panose="020B0604020202020204" pitchFamily="34" charset="0"/>
                <a:cs typeface="Arial" panose="020B0604020202020204" pitchFamily="34" charset="0"/>
              </a:endParaRPr>
            </a:p>
          </p:txBody>
        </p:sp>
        <p:pic>
          <p:nvPicPr>
            <p:cNvPr id="2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a:xfrm>
              <a:off x="5310187" y="4333876"/>
              <a:ext cx="1434704" cy="1585913"/>
            </a:xfrm>
            <a:prstGeom prst="rect">
              <a:avLst/>
            </a:prstGeom>
            <a:noFill/>
            <a:effectLst>
              <a:outerShdw dist="107763" dir="2700000" algn="ctr" rotWithShape="0">
                <a:schemeClr val="tx1">
                  <a:alpha val="50000"/>
                </a:schemeClr>
              </a:outerShdw>
            </a:effectLst>
          </p:spPr>
        </p:pic>
        <p:sp>
          <p:nvSpPr>
            <p:cNvPr id="24" name="Rectangle 30"/>
            <p:cNvSpPr>
              <a:spLocks noChangeArrowheads="1"/>
            </p:cNvSpPr>
            <p:nvPr/>
          </p:nvSpPr>
          <p:spPr bwMode="auto">
            <a:xfrm>
              <a:off x="7423732" y="4516444"/>
              <a:ext cx="1751410" cy="900246"/>
            </a:xfrm>
            <a:prstGeom prst="rect">
              <a:avLst/>
            </a:prstGeom>
            <a:noFill/>
            <a:ln w="9525">
              <a:noFill/>
              <a:miter lim="800000"/>
              <a:headEnd/>
              <a:tailEnd/>
            </a:ln>
            <a:effectLst/>
          </p:spPr>
          <p:txBody>
            <a:bodyPr>
              <a:spAutoFit/>
            </a:bodyPr>
            <a:lstStyle/>
            <a:p>
              <a:pPr algn="ctr"/>
              <a:r>
                <a:rPr lang="en-US" sz="1050" dirty="0">
                  <a:solidFill>
                    <a:prstClr val="black"/>
                  </a:solidFill>
                  <a:latin typeface="Arial" panose="020B0604020202020204" pitchFamily="34" charset="0"/>
                  <a:cs typeface="Arial" panose="020B0604020202020204" pitchFamily="34" charset="0"/>
                </a:rPr>
                <a:t>“North Carolina’s RACE program cuts door-in door-out times for STEMI patients”</a:t>
              </a:r>
            </a:p>
            <a:p>
              <a:pPr algn="ctr"/>
              <a:r>
                <a:rPr lang="en-US" sz="1050" dirty="0">
                  <a:solidFill>
                    <a:prstClr val="black"/>
                  </a:solidFill>
                  <a:latin typeface="Arial" panose="020B0604020202020204" pitchFamily="34" charset="0"/>
                  <a:cs typeface="Arial" panose="020B0604020202020204" pitchFamily="34" charset="0"/>
                </a:rPr>
                <a:t>Jun 28, 2011 Reed Miller</a:t>
              </a:r>
            </a:p>
          </p:txBody>
        </p:sp>
        <p:sp>
          <p:nvSpPr>
            <p:cNvPr id="25" name="Rectangle 34"/>
            <p:cNvSpPr>
              <a:spLocks noChangeArrowheads="1"/>
            </p:cNvSpPr>
            <p:nvPr/>
          </p:nvSpPr>
          <p:spPr bwMode="auto">
            <a:xfrm>
              <a:off x="250235" y="1643645"/>
              <a:ext cx="2533650" cy="600164"/>
            </a:xfrm>
            <a:prstGeom prst="rect">
              <a:avLst/>
            </a:prstGeom>
            <a:noFill/>
            <a:ln w="9525">
              <a:noFill/>
              <a:miter lim="800000"/>
              <a:headEnd/>
              <a:tailEnd/>
            </a:ln>
            <a:effectLst/>
          </p:spPr>
          <p:txBody>
            <a:bodyPr>
              <a:spAutoFit/>
            </a:bodyPr>
            <a:lstStyle/>
            <a:p>
              <a:pPr algn="ctr"/>
              <a:r>
                <a:rPr lang="en-US" sz="1100" dirty="0">
                  <a:solidFill>
                    <a:prstClr val="black"/>
                  </a:solidFill>
                  <a:latin typeface="Arial" panose="020B0604020202020204" pitchFamily="34" charset="0"/>
                  <a:cs typeface="Arial" panose="020B0604020202020204" pitchFamily="34" charset="0"/>
                </a:rPr>
                <a:t>“AHA’s Mission: Lifeline – A Call to Arms for Emergency Medicine” ACEP News Jan 2009</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257" y="4600902"/>
              <a:ext cx="1943371" cy="1314633"/>
            </a:xfrm>
            <a:prstGeom prst="rect">
              <a:avLst/>
            </a:prstGeom>
          </p:spPr>
        </p:pic>
      </p:grpSp>
      <p:sp>
        <p:nvSpPr>
          <p:cNvPr id="2" name="TextBox 1"/>
          <p:cNvSpPr txBox="1"/>
          <p:nvPr/>
        </p:nvSpPr>
        <p:spPr>
          <a:xfrm>
            <a:off x="21357" y="5644545"/>
            <a:ext cx="6783256" cy="1200329"/>
          </a:xfrm>
          <a:prstGeom prst="rect">
            <a:avLst/>
          </a:prstGeom>
          <a:solidFill>
            <a:srgbClr val="0070C0"/>
          </a:solidFill>
        </p:spPr>
        <p:txBody>
          <a:bodyPr wrap="square" rtlCol="0">
            <a:spAutoFit/>
          </a:bodyPr>
          <a:lstStyle/>
          <a:p>
            <a:pPr lvl="1"/>
            <a:r>
              <a:rPr lang="en-US" sz="2100" b="1">
                <a:latin typeface="Arial" panose="020B0604020202020204" pitchFamily="34" charset="0"/>
                <a:cs typeface="Arial" panose="020B0604020202020204" pitchFamily="34" charset="0"/>
              </a:rPr>
              <a:t>RACE observed:</a:t>
            </a:r>
          </a:p>
          <a:p>
            <a:pPr lvl="2"/>
            <a:r>
              <a:rPr lang="en-US" sz="1700" b="1">
                <a:latin typeface="Arial" panose="020B0604020202020204" pitchFamily="34" charset="0"/>
                <a:cs typeface="Arial" panose="020B0604020202020204" pitchFamily="34" charset="0"/>
              </a:rPr>
              <a:t>25% increase in bystander CPR and first responder defibrillation </a:t>
            </a:r>
          </a:p>
          <a:p>
            <a:pPr lvl="2"/>
            <a:r>
              <a:rPr lang="en-US" sz="1700" b="1">
                <a:latin typeface="Arial" panose="020B0604020202020204" pitchFamily="34" charset="0"/>
                <a:cs typeface="Arial" panose="020B0604020202020204" pitchFamily="34" charset="0"/>
              </a:rPr>
              <a:t>37% increase in survival with good neurologic function</a:t>
            </a:r>
            <a:endParaRPr lang="en-US" sz="1700" b="1" dirty="0">
              <a:latin typeface="Arial" panose="020B0604020202020204" pitchFamily="34" charset="0"/>
              <a:cs typeface="Arial" panose="020B0604020202020204" pitchFamily="34" charset="0"/>
            </a:endParaRPr>
          </a:p>
        </p:txBody>
      </p:sp>
      <p:sp>
        <p:nvSpPr>
          <p:cNvPr id="4" name="TextBox 3"/>
          <p:cNvSpPr txBox="1"/>
          <p:nvPr/>
        </p:nvSpPr>
        <p:spPr>
          <a:xfrm>
            <a:off x="6881127" y="5735194"/>
            <a:ext cx="5173015" cy="1061829"/>
          </a:xfrm>
          <a:prstGeom prst="rect">
            <a:avLst/>
          </a:prstGeom>
          <a:solidFill>
            <a:srgbClr val="00B050"/>
          </a:solidFill>
        </p:spPr>
        <p:txBody>
          <a:bodyPr wrap="square" rtlCol="0">
            <a:spAutoFit/>
          </a:bodyPr>
          <a:lstStyle/>
          <a:p>
            <a:pPr lvl="1"/>
            <a:r>
              <a:rPr lang="en-US" sz="2100" b="1" dirty="0">
                <a:latin typeface="Arial" panose="020B0604020202020204" pitchFamily="34" charset="0"/>
                <a:cs typeface="Arial" panose="020B0604020202020204" pitchFamily="34" charset="0"/>
              </a:rPr>
              <a:t>NC statewide data continue to demonstrate substantial variability for OHCA.</a:t>
            </a:r>
          </a:p>
        </p:txBody>
      </p:sp>
    </p:spTree>
    <p:extLst>
      <p:ext uri="{BB962C8B-B14F-4D97-AF65-F5344CB8AC3E}">
        <p14:creationId xmlns:p14="http://schemas.microsoft.com/office/powerpoint/2010/main" val="3845663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622349" y="0"/>
            <a:ext cx="6681788" cy="1143000"/>
          </a:xfrm>
        </p:spPr>
        <p:txBody>
          <a:bodyPr/>
          <a:lstStyle/>
          <a:p>
            <a:r>
              <a:rPr lang="en-US" sz="3600" dirty="0"/>
              <a:t>Variation in survival VF arrest</a:t>
            </a:r>
            <a:br>
              <a:rPr lang="en-US" sz="3600" dirty="0"/>
            </a:br>
            <a:r>
              <a:rPr lang="en-US" sz="2800" dirty="0"/>
              <a:t>Resuscitations Outcomes Consortium</a:t>
            </a:r>
          </a:p>
        </p:txBody>
      </p:sp>
      <p:sp>
        <p:nvSpPr>
          <p:cNvPr id="15363" name="Text Box 3"/>
          <p:cNvSpPr txBox="1">
            <a:spLocks noChangeArrowheads="1"/>
          </p:cNvSpPr>
          <p:nvPr/>
        </p:nvSpPr>
        <p:spPr bwMode="auto">
          <a:xfrm>
            <a:off x="6096001" y="6324600"/>
            <a:ext cx="3694113" cy="3365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a:r>
              <a:rPr lang="en-US" sz="1600" i="1"/>
              <a:t>Nichol JAMA. 2008;300(12):1423-1431</a:t>
            </a:r>
          </a:p>
        </p:txBody>
      </p:sp>
      <p:sp>
        <p:nvSpPr>
          <p:cNvPr id="15365" name="Text Box 5"/>
          <p:cNvSpPr txBox="1">
            <a:spLocks noChangeArrowheads="1"/>
          </p:cNvSpPr>
          <p:nvPr/>
        </p:nvSpPr>
        <p:spPr bwMode="auto">
          <a:xfrm>
            <a:off x="4120357" y="1074737"/>
            <a:ext cx="3951288" cy="57943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l"/>
            <a:r>
              <a:rPr lang="en-US" sz="3200" dirty="0"/>
              <a:t>Survival to discharge</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6" y="1566862"/>
            <a:ext cx="608647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6181066" y="2088230"/>
            <a:ext cx="5510420" cy="2356101"/>
          </a:xfrm>
        </p:spPr>
        <p:txBody>
          <a:bodyPr>
            <a:normAutofit/>
          </a:bodyPr>
          <a:lstStyle/>
          <a:p>
            <a:pPr marL="0" indent="0" algn="ctr">
              <a:buNone/>
            </a:pPr>
            <a:r>
              <a:rPr lang="en-US" sz="4000" i="1" dirty="0">
                <a:solidFill>
                  <a:srgbClr val="FF0000"/>
                </a:solidFill>
              </a:rPr>
              <a:t>“Where you live </a:t>
            </a:r>
          </a:p>
          <a:p>
            <a:pPr marL="0" indent="0" algn="ctr">
              <a:buNone/>
            </a:pPr>
            <a:r>
              <a:rPr lang="en-US" sz="4000" i="1" dirty="0">
                <a:solidFill>
                  <a:srgbClr val="FF0000"/>
                </a:solidFill>
              </a:rPr>
              <a:t>should not determine </a:t>
            </a:r>
          </a:p>
          <a:p>
            <a:pPr marL="0" indent="0" algn="ctr">
              <a:buNone/>
            </a:pPr>
            <a:r>
              <a:rPr lang="en-US" sz="4000" i="1" dirty="0">
                <a:solidFill>
                  <a:srgbClr val="FF0000"/>
                </a:solidFill>
              </a:rPr>
              <a:t>whether you live” </a:t>
            </a:r>
            <a:endParaRPr lang="en-US" sz="4000" dirty="0">
              <a:solidFill>
                <a:srgbClr val="FF0000"/>
              </a:solidFill>
            </a:endParaRPr>
          </a:p>
        </p:txBody>
      </p:sp>
    </p:spTree>
    <p:extLst>
      <p:ext uri="{BB962C8B-B14F-4D97-AF65-F5344CB8AC3E}">
        <p14:creationId xmlns:p14="http://schemas.microsoft.com/office/powerpoint/2010/main" val="3774701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a:xfrm>
            <a:off x="2492173" y="243474"/>
            <a:ext cx="7691028" cy="1139782"/>
          </a:xfrm>
        </p:spPr>
        <p:txBody>
          <a:bodyPr/>
          <a:lstStyle/>
          <a:p>
            <a:r>
              <a:rPr lang="en-US" altLang="en-US" sz="2883" dirty="0"/>
              <a:t>Time to defibrillation, who did it, and survival</a:t>
            </a:r>
          </a:p>
        </p:txBody>
      </p:sp>
      <p:pic>
        <p:nvPicPr>
          <p:cNvPr id="4" name="Picture 3"/>
          <p:cNvPicPr/>
          <p:nvPr/>
        </p:nvPicPr>
        <p:blipFill rotWithShape="1">
          <a:blip r:embed="rId2">
            <a:extLst>
              <a:ext uri="{28A0092B-C50C-407E-A947-70E740481C1C}">
                <a14:useLocalDpi xmlns:a14="http://schemas.microsoft.com/office/drawing/2010/main" val="0"/>
              </a:ext>
            </a:extLst>
          </a:blip>
          <a:srcRect/>
          <a:stretch/>
        </p:blipFill>
        <p:spPr>
          <a:xfrm>
            <a:off x="2732435" y="1143003"/>
            <a:ext cx="6727147" cy="4805105"/>
          </a:xfrm>
          <a:prstGeom prst="rect">
            <a:avLst/>
          </a:prstGeom>
          <a:ln>
            <a:solidFill>
              <a:srgbClr val="FF0000"/>
            </a:solidFill>
          </a:ln>
        </p:spPr>
        <p:style>
          <a:lnRef idx="0">
            <a:schemeClr val="accent3"/>
          </a:lnRef>
          <a:fillRef idx="3">
            <a:schemeClr val="accent3"/>
          </a:fillRef>
          <a:effectRef idx="3">
            <a:schemeClr val="accent3"/>
          </a:effectRef>
          <a:fontRef idx="minor">
            <a:schemeClr val="lt1"/>
          </a:fontRef>
        </p:style>
      </p:pic>
      <p:sp>
        <p:nvSpPr>
          <p:cNvPr id="5" name="Rectangle 4"/>
          <p:cNvSpPr/>
          <p:nvPr/>
        </p:nvSpPr>
        <p:spPr>
          <a:xfrm>
            <a:off x="4800603" y="6320138"/>
            <a:ext cx="5852319" cy="461665"/>
          </a:xfrm>
          <a:prstGeom prst="rect">
            <a:avLst/>
          </a:prstGeom>
          <a:solidFill>
            <a:schemeClr val="bg1"/>
          </a:solidFill>
        </p:spPr>
        <p:txBody>
          <a:bodyPr wrap="square">
            <a:spAutoFit/>
          </a:bodyPr>
          <a:lstStyle/>
          <a:p>
            <a:r>
              <a:rPr lang="en-US" sz="2400" dirty="0">
                <a:solidFill>
                  <a:prstClr val="black"/>
                </a:solidFill>
                <a:latin typeface="Calibri" panose="020F0502020204030204"/>
              </a:rPr>
              <a:t>Hansen C, et al. JAMA.2015;314:255-264</a:t>
            </a:r>
          </a:p>
        </p:txBody>
      </p:sp>
    </p:spTree>
    <p:extLst>
      <p:ext uri="{BB962C8B-B14F-4D97-AF65-F5344CB8AC3E}">
        <p14:creationId xmlns:p14="http://schemas.microsoft.com/office/powerpoint/2010/main" val="1902824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DC3F-AF4E-3141-A97A-3E1A48B8C35D}"/>
              </a:ext>
            </a:extLst>
          </p:cNvPr>
          <p:cNvSpPr>
            <a:spLocks noGrp="1"/>
          </p:cNvSpPr>
          <p:nvPr>
            <p:ph type="title"/>
          </p:nvPr>
        </p:nvSpPr>
        <p:spPr/>
        <p:txBody>
          <a:bodyPr/>
          <a:lstStyle/>
          <a:p>
            <a:pPr algn="ctr"/>
            <a:r>
              <a:rPr lang="en-US" dirty="0"/>
              <a:t>RACE CARS Rationale</a:t>
            </a:r>
          </a:p>
        </p:txBody>
      </p:sp>
      <p:sp>
        <p:nvSpPr>
          <p:cNvPr id="3" name="Content Placeholder 2">
            <a:extLst>
              <a:ext uri="{FF2B5EF4-FFF2-40B4-BE49-F238E27FC236}">
                <a16:creationId xmlns:a16="http://schemas.microsoft.com/office/drawing/2014/main" id="{BCB422A4-F947-594A-89B9-DA98E9C51F48}"/>
              </a:ext>
            </a:extLst>
          </p:cNvPr>
          <p:cNvSpPr>
            <a:spLocks noGrp="1"/>
          </p:cNvSpPr>
          <p:nvPr>
            <p:ph idx="1"/>
          </p:nvPr>
        </p:nvSpPr>
        <p:spPr/>
        <p:txBody>
          <a:bodyPr>
            <a:normAutofit/>
          </a:bodyPr>
          <a:lstStyle/>
          <a:p>
            <a:r>
              <a:rPr lang="en-US" dirty="0"/>
              <a:t>Main barrier preventing progress is not the lack of knowledge but the </a:t>
            </a:r>
            <a:r>
              <a:rPr lang="en-US" b="1" dirty="0"/>
              <a:t>effective systematic implementation </a:t>
            </a:r>
            <a:r>
              <a:rPr lang="en-US" dirty="0"/>
              <a:t>of what works. </a:t>
            </a:r>
          </a:p>
          <a:p>
            <a:pPr marL="0" indent="0">
              <a:buNone/>
            </a:pPr>
            <a:endParaRPr lang="en-US" dirty="0"/>
          </a:p>
          <a:p>
            <a:r>
              <a:rPr lang="en-US" dirty="0"/>
              <a:t>The greatest opportunity for improving cardiac arrest outcomes is an intensified strategic focus on:</a:t>
            </a:r>
          </a:p>
          <a:p>
            <a:pPr lvl="1"/>
            <a:r>
              <a:rPr lang="en-US" dirty="0"/>
              <a:t>improved 911 recognition of OHCA and delivery of telephone CPR</a:t>
            </a:r>
          </a:p>
          <a:p>
            <a:pPr lvl="1"/>
            <a:r>
              <a:rPr lang="en-US" dirty="0"/>
              <a:t>more rapid deployment of first responder defibrillation</a:t>
            </a:r>
          </a:p>
          <a:p>
            <a:pPr lvl="1"/>
            <a:r>
              <a:rPr lang="en-US" dirty="0"/>
              <a:t>improved use of bystander CPR </a:t>
            </a:r>
          </a:p>
        </p:txBody>
      </p:sp>
    </p:spTree>
    <p:extLst>
      <p:ext uri="{BB962C8B-B14F-4D97-AF65-F5344CB8AC3E}">
        <p14:creationId xmlns:p14="http://schemas.microsoft.com/office/powerpoint/2010/main" val="2321794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DD7D56-044C-4DB2-9894-5C1FB8179DB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pic>
        <p:nvPicPr>
          <p:cNvPr id="4" name="Picture 3">
            <a:extLst>
              <a:ext uri="{FF2B5EF4-FFF2-40B4-BE49-F238E27FC236}">
                <a16:creationId xmlns:a16="http://schemas.microsoft.com/office/drawing/2014/main" id="{5BFD635C-DED0-429E-B04E-5D920F2A7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677" y="606142"/>
            <a:ext cx="9402645" cy="557106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Tree>
    <p:extLst>
      <p:ext uri="{BB962C8B-B14F-4D97-AF65-F5344CB8AC3E}">
        <p14:creationId xmlns:p14="http://schemas.microsoft.com/office/powerpoint/2010/main" val="10443819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BC22-F09C-9646-AB4A-6C5F563FBC96}"/>
              </a:ext>
            </a:extLst>
          </p:cNvPr>
          <p:cNvSpPr>
            <a:spLocks noGrp="1"/>
          </p:cNvSpPr>
          <p:nvPr>
            <p:ph type="title"/>
          </p:nvPr>
        </p:nvSpPr>
        <p:spPr>
          <a:xfrm>
            <a:off x="342900" y="-27240"/>
            <a:ext cx="10515600" cy="1325563"/>
          </a:xfrm>
        </p:spPr>
        <p:txBody>
          <a:bodyPr/>
          <a:lstStyle/>
          <a:p>
            <a:pPr algn="ctr"/>
            <a:r>
              <a:rPr lang="en-US" dirty="0"/>
              <a:t>RACE-CARS Trial Design</a:t>
            </a:r>
          </a:p>
        </p:txBody>
      </p:sp>
      <p:sp>
        <p:nvSpPr>
          <p:cNvPr id="4" name="Rectangle 2">
            <a:extLst>
              <a:ext uri="{FF2B5EF4-FFF2-40B4-BE49-F238E27FC236}">
                <a16:creationId xmlns:a16="http://schemas.microsoft.com/office/drawing/2014/main" id="{94F5F6B3-20ED-3046-B9AB-AFE06C36FD61}"/>
              </a:ext>
            </a:extLst>
          </p:cNvPr>
          <p:cNvSpPr>
            <a:spLocks noChangeArrowheads="1"/>
          </p:cNvSpPr>
          <p:nvPr/>
        </p:nvSpPr>
        <p:spPr bwMode="auto">
          <a:xfrm>
            <a:off x="2745726" y="1133967"/>
            <a:ext cx="13185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69EF2589-295E-694D-B074-3F1FA2D09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407" y="1070987"/>
            <a:ext cx="6175382" cy="4716025"/>
          </a:xfrm>
          <a:prstGeom prst="rect">
            <a:avLst/>
          </a:prstGeom>
          <a:ln>
            <a:solidFill>
              <a:schemeClr val="tx1"/>
            </a:solidFill>
          </a:ln>
        </p:spPr>
      </p:pic>
    </p:spTree>
    <p:extLst>
      <p:ext uri="{BB962C8B-B14F-4D97-AF65-F5344CB8AC3E}">
        <p14:creationId xmlns:p14="http://schemas.microsoft.com/office/powerpoint/2010/main" val="2147263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RACE-CARS Trial Leadership</a:t>
            </a:r>
          </a:p>
        </p:txBody>
      </p:sp>
      <p:sp>
        <p:nvSpPr>
          <p:cNvPr id="3" name="Content Placeholder 2"/>
          <p:cNvSpPr>
            <a:spLocks noGrp="1"/>
          </p:cNvSpPr>
          <p:nvPr>
            <p:ph idx="1"/>
          </p:nvPr>
        </p:nvSpPr>
        <p:spPr>
          <a:xfrm>
            <a:off x="436418" y="1687513"/>
            <a:ext cx="10515600" cy="3563793"/>
          </a:xfrm>
        </p:spPr>
        <p:txBody>
          <a:bodyPr>
            <a:normAutofit fontScale="40000" lnSpcReduction="20000"/>
          </a:bodyPr>
          <a:lstStyle/>
          <a:p>
            <a:r>
              <a:rPr lang="en-US" sz="5100" dirty="0"/>
              <a:t>Dr. Christopher Granger, is the principal investigator of the clinical coordinating center</a:t>
            </a:r>
          </a:p>
          <a:p>
            <a:r>
              <a:rPr lang="en-US" sz="5100" dirty="0"/>
              <a:t>Dr. Hussein Al-</a:t>
            </a:r>
            <a:r>
              <a:rPr lang="en-US" sz="5100" dirty="0" err="1"/>
              <a:t>Khalidi</a:t>
            </a:r>
            <a:r>
              <a:rPr lang="en-US" sz="5100" dirty="0"/>
              <a:t> and Dr. Daniel B. Mark are the PIs of the data coordinating center.</a:t>
            </a:r>
          </a:p>
          <a:p>
            <a:r>
              <a:rPr lang="en-US" sz="5100" dirty="0"/>
              <a:t>Other DCRI investigators include Drs. James </a:t>
            </a:r>
            <a:r>
              <a:rPr lang="en-US" sz="5100" dirty="0" err="1"/>
              <a:t>Jollis</a:t>
            </a:r>
            <a:r>
              <a:rPr lang="en-US" sz="5100" dirty="0"/>
              <a:t>,  Monique Starks, Sana Al-Khatib</a:t>
            </a:r>
          </a:p>
          <a:p>
            <a:r>
              <a:rPr lang="en-US" sz="5100" dirty="0"/>
              <a:t>RACE-CARS Staff: Lisa Monk MSN, RN, CPHQ and Clark Tyson, MA</a:t>
            </a:r>
          </a:p>
          <a:p>
            <a:r>
              <a:rPr lang="en-US" sz="5100" dirty="0"/>
              <a:t>Team of researchers at the Duke Clinical Research Institute in partnership with:</a:t>
            </a:r>
          </a:p>
          <a:p>
            <a:pPr lvl="1"/>
            <a:r>
              <a:rPr lang="en-US" sz="5100" dirty="0"/>
              <a:t>EMS agencies</a:t>
            </a:r>
          </a:p>
          <a:p>
            <a:pPr lvl="1"/>
            <a:r>
              <a:rPr lang="en-US" sz="5100" dirty="0"/>
              <a:t>Hospitals</a:t>
            </a:r>
          </a:p>
          <a:p>
            <a:pPr lvl="1"/>
            <a:r>
              <a:rPr lang="en-US" sz="5100" dirty="0"/>
              <a:t>911-dispatch</a:t>
            </a:r>
          </a:p>
          <a:p>
            <a:pPr lvl="1"/>
            <a:r>
              <a:rPr lang="en-US" sz="5100" dirty="0"/>
              <a:t>Fire rescue</a:t>
            </a:r>
          </a:p>
          <a:p>
            <a:pPr lvl="1"/>
            <a:r>
              <a:rPr lang="en-US" sz="5100" dirty="0"/>
              <a:t>Law enforcement agencies</a:t>
            </a:r>
          </a:p>
          <a:p>
            <a:pPr lvl="1"/>
            <a:r>
              <a:rPr lang="en-US" sz="5100" dirty="0"/>
              <a:t>Communities groups</a:t>
            </a:r>
            <a:endParaRPr lang="en-US" dirty="0"/>
          </a:p>
        </p:txBody>
      </p:sp>
    </p:spTree>
    <p:extLst>
      <p:ext uri="{BB962C8B-B14F-4D97-AF65-F5344CB8AC3E}">
        <p14:creationId xmlns:p14="http://schemas.microsoft.com/office/powerpoint/2010/main" val="3849204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7014-9C46-5F4E-9C73-BBA635794BF8}"/>
              </a:ext>
            </a:extLst>
          </p:cNvPr>
          <p:cNvSpPr>
            <a:spLocks noGrp="1"/>
          </p:cNvSpPr>
          <p:nvPr>
            <p:ph type="title"/>
          </p:nvPr>
        </p:nvSpPr>
        <p:spPr/>
        <p:txBody>
          <a:bodyPr/>
          <a:lstStyle/>
          <a:p>
            <a:pPr algn="ctr"/>
            <a:r>
              <a:rPr lang="en-US" dirty="0"/>
              <a:t>RACE CARS Trial Objectives</a:t>
            </a:r>
          </a:p>
        </p:txBody>
      </p:sp>
      <p:sp>
        <p:nvSpPr>
          <p:cNvPr id="6" name="Content Placeholder 5">
            <a:extLst>
              <a:ext uri="{FF2B5EF4-FFF2-40B4-BE49-F238E27FC236}">
                <a16:creationId xmlns:a16="http://schemas.microsoft.com/office/drawing/2014/main" id="{CD3A3F59-C3C3-0845-BE9C-974CE97FBE09}"/>
              </a:ext>
            </a:extLst>
          </p:cNvPr>
          <p:cNvSpPr>
            <a:spLocks noGrp="1"/>
          </p:cNvSpPr>
          <p:nvPr>
            <p:ph idx="1"/>
          </p:nvPr>
        </p:nvSpPr>
        <p:spPr/>
        <p:txBody>
          <a:bodyPr>
            <a:normAutofit/>
          </a:bodyPr>
          <a:lstStyle/>
          <a:p>
            <a:pPr fontAlgn="t"/>
            <a:r>
              <a:rPr lang="en-US" b="1" dirty="0"/>
              <a:t>Primary Objective:</a:t>
            </a:r>
            <a:endParaRPr lang="en-US" dirty="0"/>
          </a:p>
          <a:p>
            <a:pPr lvl="1" fontAlgn="t"/>
            <a:r>
              <a:rPr lang="en-US" dirty="0"/>
              <a:t>Improve survival to hospital discharge with good neurologic function by 33% from 9.0% to 12.0% </a:t>
            </a:r>
          </a:p>
          <a:p>
            <a:pPr fontAlgn="t"/>
            <a:r>
              <a:rPr lang="en-US" b="1" dirty="0"/>
              <a:t>Secondary Objectives:</a:t>
            </a:r>
            <a:endParaRPr lang="en-US" dirty="0"/>
          </a:p>
          <a:p>
            <a:pPr lvl="1" fontAlgn="t"/>
            <a:r>
              <a:rPr lang="en-US" dirty="0"/>
              <a:t>Increase bystander rates of CPR in intervention counties by 33% compared with control counties </a:t>
            </a:r>
          </a:p>
          <a:p>
            <a:pPr lvl="1" fontAlgn="t"/>
            <a:r>
              <a:rPr lang="en-US" dirty="0"/>
              <a:t>Increase rates of bystander or first responder defibrillation prior to paramedic (emergency medical provider trained in advanced cardiac resuscitation) arrival in intervention counties by 50% compared to control counties.</a:t>
            </a:r>
          </a:p>
          <a:p>
            <a:endParaRPr lang="en-US" dirty="0"/>
          </a:p>
        </p:txBody>
      </p:sp>
    </p:spTree>
    <p:extLst>
      <p:ext uri="{BB962C8B-B14F-4D97-AF65-F5344CB8AC3E}">
        <p14:creationId xmlns:p14="http://schemas.microsoft.com/office/powerpoint/2010/main" val="3892978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FB9-44DA-2A40-BA4B-4A9A7B5C5500}"/>
              </a:ext>
            </a:extLst>
          </p:cNvPr>
          <p:cNvSpPr>
            <a:spLocks noGrp="1"/>
          </p:cNvSpPr>
          <p:nvPr>
            <p:ph type="title"/>
          </p:nvPr>
        </p:nvSpPr>
        <p:spPr/>
        <p:txBody>
          <a:bodyPr/>
          <a:lstStyle/>
          <a:p>
            <a:pPr algn="ctr"/>
            <a:r>
              <a:rPr lang="en-US" dirty="0"/>
              <a:t>Long-Term Outcomes Study</a:t>
            </a:r>
          </a:p>
        </p:txBody>
      </p:sp>
      <p:sp>
        <p:nvSpPr>
          <p:cNvPr id="3" name="Content Placeholder 2">
            <a:extLst>
              <a:ext uri="{FF2B5EF4-FFF2-40B4-BE49-F238E27FC236}">
                <a16:creationId xmlns:a16="http://schemas.microsoft.com/office/drawing/2014/main" id="{71BDF8D6-256A-9C44-AFBC-F2FADEA564B0}"/>
              </a:ext>
            </a:extLst>
          </p:cNvPr>
          <p:cNvSpPr>
            <a:spLocks noGrp="1"/>
          </p:cNvSpPr>
          <p:nvPr>
            <p:ph idx="1"/>
          </p:nvPr>
        </p:nvSpPr>
        <p:spPr>
          <a:xfrm>
            <a:off x="436418" y="1825625"/>
            <a:ext cx="11380444" cy="3563793"/>
          </a:xfrm>
        </p:spPr>
        <p:txBody>
          <a:bodyPr>
            <a:normAutofit fontScale="92500"/>
          </a:bodyPr>
          <a:lstStyle/>
          <a:p>
            <a:r>
              <a:rPr lang="en-US" dirty="0"/>
              <a:t>Assessment of QOL and functional status </a:t>
            </a:r>
            <a:r>
              <a:rPr lang="en-US"/>
              <a:t>at 3-6 </a:t>
            </a:r>
            <a:r>
              <a:rPr lang="en-US" dirty="0"/>
              <a:t>and 12 months using validated scales. </a:t>
            </a:r>
          </a:p>
          <a:p>
            <a:pPr lvl="1"/>
            <a:r>
              <a:rPr lang="en-US" dirty="0"/>
              <a:t>Approximately 2100 survivors</a:t>
            </a:r>
          </a:p>
          <a:p>
            <a:pPr lvl="1"/>
            <a:r>
              <a:rPr lang="en-US" dirty="0"/>
              <a:t>EMS coordinators will obtain contact information and send out the Opt Out letter</a:t>
            </a:r>
          </a:p>
          <a:p>
            <a:pPr lvl="1"/>
            <a:r>
              <a:rPr lang="en-US" dirty="0"/>
              <a:t>DCRI Call Center will contact patient</a:t>
            </a:r>
          </a:p>
          <a:p>
            <a:pPr lvl="1"/>
            <a:r>
              <a:rPr lang="en-US" dirty="0"/>
              <a:t>EMS will assist in resolving any contact information issues</a:t>
            </a:r>
          </a:p>
          <a:p>
            <a:pPr marL="457200" lvl="1" indent="0">
              <a:buNone/>
            </a:pPr>
            <a:endParaRPr lang="en-US" dirty="0"/>
          </a:p>
          <a:p>
            <a:r>
              <a:rPr lang="en-US" dirty="0"/>
              <a:t>Will obtain waiver of written informed consent to conduct phone surveys</a:t>
            </a:r>
          </a:p>
          <a:p>
            <a:endParaRPr lang="en-US" dirty="0"/>
          </a:p>
        </p:txBody>
      </p:sp>
    </p:spTree>
    <p:extLst>
      <p:ext uri="{BB962C8B-B14F-4D97-AF65-F5344CB8AC3E}">
        <p14:creationId xmlns:p14="http://schemas.microsoft.com/office/powerpoint/2010/main" val="3754392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108D-59B4-8B4B-906D-EADE72B521F3}"/>
              </a:ext>
            </a:extLst>
          </p:cNvPr>
          <p:cNvSpPr>
            <a:spLocks noGrp="1"/>
          </p:cNvSpPr>
          <p:nvPr>
            <p:ph type="title"/>
          </p:nvPr>
        </p:nvSpPr>
        <p:spPr/>
        <p:txBody>
          <a:bodyPr/>
          <a:lstStyle/>
          <a:p>
            <a:pPr algn="ctr"/>
            <a:r>
              <a:rPr lang="en-US" dirty="0"/>
              <a:t>Implementation Study</a:t>
            </a:r>
          </a:p>
        </p:txBody>
      </p:sp>
      <p:sp>
        <p:nvSpPr>
          <p:cNvPr id="3" name="Content Placeholder 2">
            <a:extLst>
              <a:ext uri="{FF2B5EF4-FFF2-40B4-BE49-F238E27FC236}">
                <a16:creationId xmlns:a16="http://schemas.microsoft.com/office/drawing/2014/main" id="{9F9628B7-D239-8C4B-85D0-2414303D1DC9}"/>
              </a:ext>
            </a:extLst>
          </p:cNvPr>
          <p:cNvSpPr>
            <a:spLocks noGrp="1"/>
          </p:cNvSpPr>
          <p:nvPr>
            <p:ph idx="1"/>
          </p:nvPr>
        </p:nvSpPr>
        <p:spPr/>
        <p:txBody>
          <a:bodyPr/>
          <a:lstStyle/>
          <a:p>
            <a:r>
              <a:rPr lang="en-US" dirty="0"/>
              <a:t>Assessment of EMS agencies, 911 dispatch, fire/police, and community</a:t>
            </a:r>
          </a:p>
          <a:p>
            <a:pPr lvl="1"/>
            <a:r>
              <a:rPr lang="en-US" dirty="0"/>
              <a:t>Assessment of interventions that were implemented</a:t>
            </a:r>
          </a:p>
          <a:p>
            <a:pPr lvl="1"/>
            <a:r>
              <a:rPr lang="en-US" dirty="0"/>
              <a:t>Assessment of how interventions contributed to outcomes</a:t>
            </a:r>
          </a:p>
          <a:p>
            <a:pPr lvl="1"/>
            <a:r>
              <a:rPr lang="en-US" dirty="0"/>
              <a:t>Plan for key stakeholder interviews and surveys at baseline and conclusion (and at other time points during trial conduct)</a:t>
            </a:r>
          </a:p>
        </p:txBody>
      </p:sp>
    </p:spTree>
    <p:extLst>
      <p:ext uri="{BB962C8B-B14F-4D97-AF65-F5344CB8AC3E}">
        <p14:creationId xmlns:p14="http://schemas.microsoft.com/office/powerpoint/2010/main" val="27248555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AA35-8CB2-C84D-9E29-CC6E0784ACDE}"/>
              </a:ext>
            </a:extLst>
          </p:cNvPr>
          <p:cNvSpPr>
            <a:spLocks noGrp="1"/>
          </p:cNvSpPr>
          <p:nvPr>
            <p:ph type="title"/>
          </p:nvPr>
        </p:nvSpPr>
        <p:spPr>
          <a:xfrm>
            <a:off x="525628" y="-214739"/>
            <a:ext cx="10515600" cy="1325563"/>
          </a:xfrm>
        </p:spPr>
        <p:txBody>
          <a:bodyPr/>
          <a:lstStyle/>
          <a:p>
            <a:pPr algn="ctr"/>
            <a:r>
              <a:rPr lang="en-US" dirty="0"/>
              <a:t>Trial Duration and Components</a:t>
            </a:r>
          </a:p>
        </p:txBody>
      </p:sp>
      <p:pic>
        <p:nvPicPr>
          <p:cNvPr id="5" name="Picture 4" descr="A screenshot of a cell phone&#10;&#10;Description automatically generated">
            <a:extLst>
              <a:ext uri="{FF2B5EF4-FFF2-40B4-BE49-F238E27FC236}">
                <a16:creationId xmlns:a16="http://schemas.microsoft.com/office/drawing/2014/main" id="{6AB4DE49-FA80-8646-8426-8E3055887E6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3747" y="713678"/>
            <a:ext cx="10838985" cy="5140712"/>
          </a:xfrm>
          <a:prstGeom prst="rect">
            <a:avLst/>
          </a:prstGeom>
        </p:spPr>
      </p:pic>
    </p:spTree>
    <p:extLst>
      <p:ext uri="{BB962C8B-B14F-4D97-AF65-F5344CB8AC3E}">
        <p14:creationId xmlns:p14="http://schemas.microsoft.com/office/powerpoint/2010/main" val="1212780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49" y="491124"/>
            <a:ext cx="7653423" cy="1325563"/>
          </a:xfrm>
        </p:spPr>
        <p:txBody>
          <a:bodyPr>
            <a:noAutofit/>
          </a:bodyPr>
          <a:lstStyle/>
          <a:p>
            <a:pPr algn="ctr"/>
            <a:r>
              <a:rPr lang="en-US" sz="3200" dirty="0">
                <a:latin typeface="Arial" panose="020B0604020202020204" pitchFamily="34" charset="0"/>
                <a:cs typeface="Arial" panose="020B0604020202020204" pitchFamily="34" charset="0"/>
              </a:rPr>
              <a:t>Participating EMS Agencies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Requirements </a:t>
            </a:r>
            <a:r>
              <a:rPr lang="en-US" sz="3200" dirty="0">
                <a:latin typeface="Arial" panose="020B0604020202020204" pitchFamily="34" charset="0"/>
                <a:cs typeface="Arial" panose="020B0604020202020204" pitchFamily="34" charset="0"/>
              </a:rPr>
              <a:t>by Randomization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Arm </a:t>
            </a:r>
            <a:r>
              <a:rPr lang="en-US" sz="3200" dirty="0"/>
              <a:t/>
            </a:r>
            <a:br>
              <a:rPr lang="en-US" sz="3200" dirty="0"/>
            </a:br>
            <a:endParaRPr lang="en-US" sz="3200" dirty="0"/>
          </a:p>
        </p:txBody>
      </p:sp>
      <p:sp>
        <p:nvSpPr>
          <p:cNvPr id="5" name="Content Placeholder 4"/>
          <p:cNvSpPr>
            <a:spLocks noGrp="1"/>
          </p:cNvSpPr>
          <p:nvPr>
            <p:ph idx="1"/>
          </p:nvPr>
        </p:nvSpPr>
        <p:spPr/>
        <p:txBody>
          <a:bodyPr>
            <a:normAutofit fontScale="85000" lnSpcReduction="20000"/>
          </a:bodyPr>
          <a:lstStyle/>
          <a:p>
            <a:pPr marL="0" indent="0">
              <a:buNone/>
            </a:pPr>
            <a:r>
              <a:rPr lang="en-US" b="1" i="1" dirty="0">
                <a:latin typeface="Arial" panose="020B0604020202020204" pitchFamily="34" charset="0"/>
                <a:cs typeface="Arial" panose="020B0604020202020204" pitchFamily="34" charset="0"/>
              </a:rPr>
              <a:t>Intervention (Enhanced Care)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Timely CARES Data Entry</a:t>
            </a:r>
          </a:p>
          <a:p>
            <a:r>
              <a:rPr lang="en-US" dirty="0">
                <a:latin typeface="Arial" panose="020B0604020202020204" pitchFamily="34" charset="0"/>
                <a:cs typeface="Arial" panose="020B0604020202020204" pitchFamily="34" charset="0"/>
              </a:rPr>
              <a:t>Recruitment of Strategic Partners for interventions</a:t>
            </a:r>
          </a:p>
          <a:p>
            <a:r>
              <a:rPr lang="en-US" dirty="0">
                <a:latin typeface="Arial" panose="020B0604020202020204" pitchFamily="34" charset="0"/>
                <a:cs typeface="Arial" panose="020B0604020202020204" pitchFamily="34" charset="0"/>
              </a:rPr>
              <a:t>Recruitment of Cardiac Arrest Survivors for Long-Term Follow-Up</a:t>
            </a:r>
          </a:p>
          <a:p>
            <a:r>
              <a:rPr lang="en-US" dirty="0">
                <a:latin typeface="Arial" panose="020B0604020202020204" pitchFamily="34" charset="0"/>
                <a:cs typeface="Arial" panose="020B0604020202020204" pitchFamily="34" charset="0"/>
              </a:rPr>
              <a:t>Conduct interventions around improving bystander CPR and AED usage</a:t>
            </a:r>
          </a:p>
          <a:p>
            <a:r>
              <a:rPr lang="en-US" dirty="0">
                <a:latin typeface="Arial" panose="020B0604020202020204" pitchFamily="34" charset="0"/>
                <a:cs typeface="Arial" panose="020B0604020202020204" pitchFamily="34" charset="0"/>
              </a:rPr>
              <a:t>Interaction with the RACE CARS Team</a:t>
            </a:r>
          </a:p>
          <a:p>
            <a:endParaRPr lang="en-US" dirty="0"/>
          </a:p>
        </p:txBody>
      </p:sp>
      <p:sp>
        <p:nvSpPr>
          <p:cNvPr id="6" name="Content Placeholder 5"/>
          <p:cNvSpPr>
            <a:spLocks noGrp="1"/>
          </p:cNvSpPr>
          <p:nvPr>
            <p:ph idx="10"/>
          </p:nvPr>
        </p:nvSpPr>
        <p:spPr/>
        <p:txBody>
          <a:bodyPr>
            <a:normAutofit fontScale="92500" lnSpcReduction="10000"/>
          </a:bodyPr>
          <a:lstStyle/>
          <a:p>
            <a:pPr marL="0" indent="0">
              <a:buNone/>
            </a:pPr>
            <a:r>
              <a:rPr lang="en-US" b="1" i="1" dirty="0">
                <a:latin typeface="Arial" panose="020B0604020202020204" pitchFamily="34" charset="0"/>
                <a:cs typeface="Arial" panose="020B0604020202020204" pitchFamily="34" charset="0"/>
              </a:rPr>
              <a:t>Control (Usual Care)</a:t>
            </a:r>
          </a:p>
          <a:p>
            <a:r>
              <a:rPr lang="en-US" dirty="0">
                <a:latin typeface="Arial" panose="020B0604020202020204" pitchFamily="34" charset="0"/>
                <a:cs typeface="Arial" panose="020B0604020202020204" pitchFamily="34" charset="0"/>
              </a:rPr>
              <a:t>Timely CARES Data Entry</a:t>
            </a:r>
          </a:p>
          <a:p>
            <a:r>
              <a:rPr lang="en-US" dirty="0">
                <a:latin typeface="Arial" panose="020B0604020202020204" pitchFamily="34" charset="0"/>
                <a:cs typeface="Arial" panose="020B0604020202020204" pitchFamily="34" charset="0"/>
              </a:rPr>
              <a:t>Continue current EMS and first responder practices</a:t>
            </a:r>
          </a:p>
          <a:p>
            <a:r>
              <a:rPr lang="en-US" dirty="0">
                <a:latin typeface="Arial" panose="020B0604020202020204" pitchFamily="34" charset="0"/>
                <a:cs typeface="Arial" panose="020B0604020202020204" pitchFamily="34" charset="0"/>
              </a:rPr>
              <a:t>Usual care practice for duration of trial</a:t>
            </a:r>
          </a:p>
          <a:p>
            <a:r>
              <a:rPr lang="en-US" dirty="0">
                <a:latin typeface="Arial" panose="020B0604020202020204" pitchFamily="34" charset="0"/>
                <a:cs typeface="Arial" panose="020B0604020202020204" pitchFamily="34" charset="0"/>
              </a:rPr>
              <a:t>Recruitment of Cardiac Arrest Survivors for Long-Term Follow-Up</a:t>
            </a:r>
          </a:p>
          <a:p>
            <a:endParaRPr lang="en-US" dirty="0"/>
          </a:p>
        </p:txBody>
      </p:sp>
      <p:sp>
        <p:nvSpPr>
          <p:cNvPr id="4" name="Slide Number Placeholder 3"/>
          <p:cNvSpPr>
            <a:spLocks noGrp="1"/>
          </p:cNvSpPr>
          <p:nvPr>
            <p:ph type="sldNum" sz="quarter" idx="4"/>
          </p:nvPr>
        </p:nvSpPr>
        <p:spPr/>
        <p:txBody>
          <a:bodyPr/>
          <a:lstStyle/>
          <a:p>
            <a:fld id="{283AA4E5-6562-884F-ACAD-B0620AB52A2E}" type="slidenum">
              <a:rPr lang="en-US" smtClean="0"/>
              <a:pPr/>
              <a:t>46</a:t>
            </a:fld>
            <a:endParaRPr lang="en-US" dirty="0"/>
          </a:p>
        </p:txBody>
      </p:sp>
    </p:spTree>
    <p:extLst>
      <p:ext uri="{BB962C8B-B14F-4D97-AF65-F5344CB8AC3E}">
        <p14:creationId xmlns:p14="http://schemas.microsoft.com/office/powerpoint/2010/main" val="4236160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472" y="365125"/>
            <a:ext cx="7236591" cy="1325563"/>
          </a:xfrm>
        </p:spPr>
        <p:txBody>
          <a:bodyPr>
            <a:normAutofit fontScale="90000"/>
          </a:bodyPr>
          <a:lstStyle/>
          <a:p>
            <a:r>
              <a:rPr lang="en-US" sz="3600" dirty="0">
                <a:latin typeface="Arial" panose="020B0604020202020204" pitchFamily="34" charset="0"/>
                <a:cs typeface="Arial" panose="020B0604020202020204" pitchFamily="34" charset="0"/>
              </a:rPr>
              <a:t>Participating 911 Center  Requirements by Randomization Arm</a:t>
            </a:r>
            <a:endParaRPr lang="en-US" sz="3600" dirty="0"/>
          </a:p>
        </p:txBody>
      </p:sp>
      <p:sp>
        <p:nvSpPr>
          <p:cNvPr id="3" name="Content Placeholder 2"/>
          <p:cNvSpPr>
            <a:spLocks noGrp="1"/>
          </p:cNvSpPr>
          <p:nvPr>
            <p:ph idx="1"/>
          </p:nvPr>
        </p:nvSpPr>
        <p:spPr>
          <a:xfrm>
            <a:off x="436418" y="1825625"/>
            <a:ext cx="4869360" cy="3563793"/>
          </a:xfrm>
        </p:spPr>
        <p:txBody>
          <a:bodyPr/>
          <a:lstStyle/>
          <a:p>
            <a:pPr marL="0" indent="0">
              <a:buNone/>
            </a:pPr>
            <a:r>
              <a:rPr lang="en-US" sz="2400" b="1" i="1" dirty="0">
                <a:latin typeface="Arial" panose="020B0604020202020204" pitchFamily="34" charset="0"/>
                <a:cs typeface="Arial" panose="020B0604020202020204" pitchFamily="34" charset="0"/>
              </a:rPr>
              <a:t>Intervention (Enhanced Care)</a:t>
            </a:r>
            <a:endParaRPr lang="en-US" sz="2400" dirty="0">
              <a:latin typeface="Arial" panose="020B0604020202020204" pitchFamily="34" charset="0"/>
              <a:cs typeface="Arial" panose="020B0604020202020204" pitchFamily="34" charset="0"/>
            </a:endParaRPr>
          </a:p>
          <a:p>
            <a:pPr lvl="1"/>
            <a:r>
              <a:rPr lang="en-US" dirty="0"/>
              <a:t>Enter data into the CARES dispatch module</a:t>
            </a:r>
          </a:p>
          <a:p>
            <a:pPr lvl="1"/>
            <a:r>
              <a:rPr lang="en-US" dirty="0"/>
              <a:t>Participate in education</a:t>
            </a:r>
          </a:p>
          <a:p>
            <a:pPr lvl="1"/>
            <a:r>
              <a:rPr lang="en-US" dirty="0"/>
              <a:t>Participate in quarterly audits</a:t>
            </a:r>
          </a:p>
          <a:p>
            <a:pPr lvl="1"/>
            <a:r>
              <a:rPr lang="en-US" dirty="0"/>
              <a:t>Participate in QA efforts</a:t>
            </a:r>
          </a:p>
          <a:p>
            <a:pPr lvl="1"/>
            <a:r>
              <a:rPr lang="en-US" dirty="0"/>
              <a:t>Interact with the RACE CARS Team</a:t>
            </a:r>
          </a:p>
          <a:p>
            <a:pPr marL="0" indent="0">
              <a:buNone/>
            </a:pPr>
            <a:endParaRPr lang="en-US" dirty="0"/>
          </a:p>
          <a:p>
            <a:endParaRPr lang="en-US" dirty="0"/>
          </a:p>
        </p:txBody>
      </p:sp>
      <p:sp>
        <p:nvSpPr>
          <p:cNvPr id="5" name="TextBox 4"/>
          <p:cNvSpPr txBox="1"/>
          <p:nvPr/>
        </p:nvSpPr>
        <p:spPr>
          <a:xfrm>
            <a:off x="6254044" y="1825625"/>
            <a:ext cx="4888089" cy="2585323"/>
          </a:xfrm>
          <a:prstGeom prst="rect">
            <a:avLst/>
          </a:prstGeom>
          <a:noFill/>
        </p:spPr>
        <p:txBody>
          <a:bodyPr wrap="square" rtlCol="0">
            <a:spAutoFit/>
          </a:bodyPr>
          <a:lstStyle/>
          <a:p>
            <a:r>
              <a:rPr lang="en-US" sz="2400" b="1" i="1" dirty="0">
                <a:latin typeface="Arial" panose="020B0604020202020204" pitchFamily="34" charset="0"/>
                <a:cs typeface="Arial" panose="020B0604020202020204" pitchFamily="34" charset="0"/>
              </a:rPr>
              <a:t>Control (Usual Care)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 change in dispatch procedures during study period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Submit recording of 10% of cardiac arrest events for study review</a:t>
            </a:r>
          </a:p>
          <a:p>
            <a:endParaRPr lang="en-US" dirty="0"/>
          </a:p>
        </p:txBody>
      </p:sp>
    </p:spTree>
    <p:extLst>
      <p:ext uri="{BB962C8B-B14F-4D97-AF65-F5344CB8AC3E}">
        <p14:creationId xmlns:p14="http://schemas.microsoft.com/office/powerpoint/2010/main" val="15022841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26" y="365125"/>
            <a:ext cx="7751897" cy="1325563"/>
          </a:xfrm>
        </p:spPr>
        <p:txBody>
          <a:bodyPr>
            <a:normAutofit fontScale="90000"/>
          </a:bodyPr>
          <a:lstStyle/>
          <a:p>
            <a:pPr algn="ctr"/>
            <a:r>
              <a:rPr lang="en-US" dirty="0"/>
              <a:t>CARES Data Use in RACE-CARS</a:t>
            </a:r>
            <a:br>
              <a:rPr lang="en-US" dirty="0"/>
            </a:br>
            <a:endParaRPr lang="en-US" dirty="0"/>
          </a:p>
        </p:txBody>
      </p:sp>
      <p:sp>
        <p:nvSpPr>
          <p:cNvPr id="3" name="Content Placeholder 2"/>
          <p:cNvSpPr>
            <a:spLocks noGrp="1"/>
          </p:cNvSpPr>
          <p:nvPr>
            <p:ph idx="1"/>
          </p:nvPr>
        </p:nvSpPr>
        <p:spPr/>
        <p:txBody>
          <a:bodyPr>
            <a:normAutofit fontScale="92500"/>
          </a:bodyPr>
          <a:lstStyle/>
          <a:p>
            <a:r>
              <a:rPr lang="en-US" i="1" dirty="0"/>
              <a:t>Primary Data Collection for the Trial</a:t>
            </a:r>
            <a:endParaRPr lang="en-US" dirty="0"/>
          </a:p>
          <a:p>
            <a:r>
              <a:rPr lang="en-US" i="1" dirty="0"/>
              <a:t>Customization of Intervention</a:t>
            </a:r>
            <a:endParaRPr lang="en-US" dirty="0"/>
          </a:p>
          <a:p>
            <a:r>
              <a:rPr lang="en-US" i="1" dirty="0"/>
              <a:t>Feedback and Intervention</a:t>
            </a:r>
            <a:endParaRPr lang="en-US" dirty="0"/>
          </a:p>
          <a:p>
            <a:r>
              <a:rPr lang="en-US" i="1" dirty="0"/>
              <a:t>Primary Contact for Long-Term Follow-up</a:t>
            </a:r>
            <a:endParaRPr lang="en-US" dirty="0"/>
          </a:p>
          <a:p>
            <a:endParaRPr lang="en-US" dirty="0"/>
          </a:p>
          <a:p>
            <a:pPr marL="0" indent="0">
              <a:buNone/>
            </a:pPr>
            <a:r>
              <a:rPr lang="en-US" sz="2100" i="1" dirty="0"/>
              <a:t>RACE-CARS public reports, presentations, and papers will present only </a:t>
            </a:r>
            <a:r>
              <a:rPr lang="en-US" sz="2100" b="1" i="1" dirty="0"/>
              <a:t>aggregate data. </a:t>
            </a:r>
          </a:p>
          <a:p>
            <a:pPr marL="0" indent="0">
              <a:buNone/>
            </a:pPr>
            <a:r>
              <a:rPr lang="en-US" sz="2100" i="1" dirty="0"/>
              <a:t>No individual county data will ever be released or made public in any way by the RACE-CARS team.</a:t>
            </a:r>
          </a:p>
          <a:p>
            <a:pPr marL="0" indent="0">
              <a:buNone/>
            </a:pPr>
            <a:r>
              <a:rPr lang="en-US" sz="2100" i="1" dirty="0"/>
              <a:t>Permission for RACE CARS Team to see county level data.</a:t>
            </a:r>
          </a:p>
          <a:p>
            <a:endParaRPr lang="en-US" dirty="0"/>
          </a:p>
        </p:txBody>
      </p:sp>
    </p:spTree>
    <p:extLst>
      <p:ext uri="{BB962C8B-B14F-4D97-AF65-F5344CB8AC3E}">
        <p14:creationId xmlns:p14="http://schemas.microsoft.com/office/powerpoint/2010/main" val="487588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8017-B4DE-804F-929E-3019E25D0BC5}"/>
              </a:ext>
            </a:extLst>
          </p:cNvPr>
          <p:cNvSpPr>
            <a:spLocks noGrp="1"/>
          </p:cNvSpPr>
          <p:nvPr>
            <p:ph type="title"/>
          </p:nvPr>
        </p:nvSpPr>
        <p:spPr>
          <a:xfrm>
            <a:off x="436418" y="45142"/>
            <a:ext cx="10515600" cy="1325563"/>
          </a:xfrm>
        </p:spPr>
        <p:txBody>
          <a:bodyPr/>
          <a:lstStyle/>
          <a:p>
            <a:pPr algn="ctr"/>
            <a:r>
              <a:rPr lang="en-US" dirty="0"/>
              <a:t>Institutional Review Board</a:t>
            </a:r>
          </a:p>
        </p:txBody>
      </p:sp>
      <p:sp>
        <p:nvSpPr>
          <p:cNvPr id="3" name="Content Placeholder 2">
            <a:extLst>
              <a:ext uri="{FF2B5EF4-FFF2-40B4-BE49-F238E27FC236}">
                <a16:creationId xmlns:a16="http://schemas.microsoft.com/office/drawing/2014/main" id="{3B3CF768-6BE9-2C44-B02C-E44380806BF2}"/>
              </a:ext>
            </a:extLst>
          </p:cNvPr>
          <p:cNvSpPr>
            <a:spLocks noGrp="1"/>
          </p:cNvSpPr>
          <p:nvPr>
            <p:ph idx="1"/>
          </p:nvPr>
        </p:nvSpPr>
        <p:spPr>
          <a:xfrm>
            <a:off x="436418" y="1357272"/>
            <a:ext cx="10515600" cy="4296395"/>
          </a:xfrm>
        </p:spPr>
        <p:txBody>
          <a:bodyPr>
            <a:noAutofit/>
          </a:bodyPr>
          <a:lstStyle/>
          <a:p>
            <a:r>
              <a:rPr lang="en-US" sz="1600" dirty="0"/>
              <a:t>Will seek waiver of informed consent for primary outcome</a:t>
            </a:r>
          </a:p>
          <a:p>
            <a:pPr lvl="1"/>
            <a:r>
              <a:rPr lang="en-US" sz="1600" dirty="0"/>
              <a:t>Most of the data required for the trial are already being collected by the CARES registry for QI purpose with informed consent</a:t>
            </a:r>
          </a:p>
          <a:p>
            <a:pPr marL="457200" lvl="1" indent="0">
              <a:buNone/>
            </a:pPr>
            <a:endParaRPr lang="en-US" sz="1600" dirty="0"/>
          </a:p>
          <a:p>
            <a:pPr lvl="1"/>
            <a:r>
              <a:rPr lang="en-US" sz="1600" dirty="0"/>
              <a:t>Our trial is testing quality improvement strategies to promote uptake of recommended community interventions (minimal risk intervention)</a:t>
            </a:r>
          </a:p>
          <a:p>
            <a:pPr marL="457200" lvl="1" indent="0">
              <a:buNone/>
            </a:pPr>
            <a:endParaRPr lang="en-US" sz="1600" dirty="0"/>
          </a:p>
          <a:p>
            <a:pPr lvl="1"/>
            <a:r>
              <a:rPr lang="en-US" sz="1600" dirty="0"/>
              <a:t>The risk to patients whose data will be collected routinely (with or without participation in the trial) is not increased beyond what would be routinely encountered (minimal risk</a:t>
            </a:r>
            <a:r>
              <a:rPr lang="en-US" sz="1600" b="1" dirty="0"/>
              <a:t>).</a:t>
            </a:r>
            <a:endParaRPr lang="en-US" sz="1600" dirty="0"/>
          </a:p>
          <a:p>
            <a:r>
              <a:rPr lang="en-US" sz="1600" dirty="0"/>
              <a:t>Trial will not be subject to “EFIC” Regulations</a:t>
            </a:r>
          </a:p>
          <a:p>
            <a:pPr lvl="1"/>
            <a:r>
              <a:rPr lang="en-US" sz="1600" dirty="0"/>
              <a:t>No investigational devices and FDA products used according to guideline indications</a:t>
            </a:r>
          </a:p>
          <a:p>
            <a:pPr lvl="1"/>
            <a:r>
              <a:rPr lang="en-US" sz="1600" dirty="0"/>
              <a:t>Control Group receiving Standard of Care. </a:t>
            </a:r>
          </a:p>
          <a:p>
            <a:r>
              <a:rPr lang="en-US" sz="1600" dirty="0"/>
              <a:t>Will seek informed consent for secondary outcomes (verbal)</a:t>
            </a:r>
          </a:p>
          <a:p>
            <a:pPr lvl="1"/>
            <a:r>
              <a:rPr lang="en-US" sz="1600" dirty="0"/>
              <a:t>Long-term Follow-up Study</a:t>
            </a:r>
          </a:p>
          <a:p>
            <a:pPr lvl="1"/>
            <a:r>
              <a:rPr lang="en-US" sz="1600" dirty="0"/>
              <a:t>Implementation Study</a:t>
            </a:r>
          </a:p>
          <a:p>
            <a:pPr marL="457200" lvl="1" indent="0">
              <a:buNone/>
            </a:pPr>
            <a:endParaRPr lang="en-US" sz="1800" dirty="0"/>
          </a:p>
          <a:p>
            <a:pPr lvl="1"/>
            <a:endParaRPr lang="en-US" sz="1800" dirty="0"/>
          </a:p>
          <a:p>
            <a:pPr marL="457200" lvl="1" indent="0">
              <a:buNone/>
            </a:pPr>
            <a:r>
              <a:rPr lang="en-US" sz="1800" dirty="0"/>
              <a:t> </a:t>
            </a:r>
          </a:p>
          <a:p>
            <a:pPr lvl="1"/>
            <a:endParaRPr lang="en-US" sz="1800" dirty="0"/>
          </a:p>
        </p:txBody>
      </p:sp>
    </p:spTree>
    <p:extLst>
      <p:ext uri="{BB962C8B-B14F-4D97-AF65-F5344CB8AC3E}">
        <p14:creationId xmlns:p14="http://schemas.microsoft.com/office/powerpoint/2010/main" val="518206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51632"/>
            <a:ext cx="7783286" cy="1325563"/>
          </a:xfrm>
        </p:spPr>
        <p:txBody>
          <a:bodyPr>
            <a:normAutofit/>
          </a:bodyPr>
          <a:lstStyle/>
          <a:p>
            <a:r>
              <a:rPr lang="en-US" sz="3200" b="0" i="1" u="none" strike="noStrike" baseline="0" dirty="0">
                <a:solidFill>
                  <a:srgbClr val="000000"/>
                </a:solidFill>
                <a:latin typeface="Aktiv Grotesk Light"/>
              </a:rPr>
              <a:t>Levels of evidence</a:t>
            </a:r>
            <a:r>
              <a:rPr lang="en-US" sz="2700" b="0" i="1" u="none" strike="noStrike" baseline="0" dirty="0">
                <a:solidFill>
                  <a:srgbClr val="000000"/>
                </a:solidFill>
                <a:latin typeface="Aktiv Grotesk Light"/>
              </a:rPr>
              <a:t/>
            </a:r>
            <a:br>
              <a:rPr lang="en-US" sz="2700" b="0" i="1" u="none" strike="noStrike" baseline="0" dirty="0">
                <a:solidFill>
                  <a:srgbClr val="000000"/>
                </a:solidFill>
                <a:latin typeface="Aktiv Grotesk Light"/>
              </a:rPr>
            </a:br>
            <a:r>
              <a:rPr lang="en-US" sz="2700" b="0" i="1" u="none" strike="noStrike" baseline="0" dirty="0">
                <a:solidFill>
                  <a:srgbClr val="000000"/>
                </a:solidFill>
                <a:latin typeface="Aktiv Grotesk Light"/>
              </a:rPr>
              <a:t>	</a:t>
            </a:r>
            <a:r>
              <a:rPr lang="en-US" sz="2700" b="0" u="none" strike="noStrike" baseline="0" dirty="0">
                <a:solidFill>
                  <a:srgbClr val="000000"/>
                </a:solidFill>
                <a:latin typeface="Aktiv Grotesk Light"/>
              </a:rPr>
              <a:t>Only 12% based upon randomized trials </a:t>
            </a:r>
            <a:endParaRPr lang="en-US" sz="2700" dirty="0"/>
          </a:p>
        </p:txBody>
      </p:sp>
      <p:graphicFrame>
        <p:nvGraphicFramePr>
          <p:cNvPr id="6" name="Table 7">
            <a:extLst>
              <a:ext uri="{FF2B5EF4-FFF2-40B4-BE49-F238E27FC236}">
                <a16:creationId xmlns:a16="http://schemas.microsoft.com/office/drawing/2014/main" id="{C014ACFB-8495-4FFB-90A1-2EB1609B8CEC}"/>
              </a:ext>
            </a:extLst>
          </p:cNvPr>
          <p:cNvGraphicFramePr>
            <a:graphicFrameLocks noGrp="1"/>
          </p:cNvGraphicFramePr>
          <p:nvPr/>
        </p:nvGraphicFramePr>
        <p:xfrm>
          <a:off x="415033" y="1237744"/>
          <a:ext cx="5357845" cy="5364480"/>
        </p:xfrm>
        <a:graphic>
          <a:graphicData uri="http://schemas.openxmlformats.org/drawingml/2006/table">
            <a:tbl>
              <a:tblPr firstRow="1" bandRow="1">
                <a:tableStyleId>{5FD0F851-EC5A-4D38-B0AD-8093EC10F338}</a:tableStyleId>
              </a:tblPr>
              <a:tblGrid>
                <a:gridCol w="5357845">
                  <a:extLst>
                    <a:ext uri="{9D8B030D-6E8A-4147-A177-3AD203B41FA5}">
                      <a16:colId xmlns:a16="http://schemas.microsoft.com/office/drawing/2014/main" val="718697014"/>
                    </a:ext>
                  </a:extLst>
                </a:gridCol>
              </a:tblGrid>
              <a:tr h="370840">
                <a:tc>
                  <a:txBody>
                    <a:bodyPr/>
                    <a:lstStyle/>
                    <a:p>
                      <a:pPr algn="l"/>
                      <a:r>
                        <a:rPr lang="en-US" sz="1400" dirty="0"/>
                        <a:t>Level A</a:t>
                      </a:r>
                    </a:p>
                  </a:txBody>
                  <a:tcPr>
                    <a:lnB w="12700" cmpd="sng">
                      <a:noFill/>
                    </a:lnB>
                  </a:tcPr>
                </a:tc>
                <a:extLst>
                  <a:ext uri="{0D108BD9-81ED-4DB2-BD59-A6C34878D82A}">
                    <a16:rowId xmlns:a16="http://schemas.microsoft.com/office/drawing/2014/main" val="677089839"/>
                  </a:ext>
                </a:extLst>
              </a:tr>
              <a:tr h="370840">
                <a:tc>
                  <a:txBody>
                    <a:bodyPr/>
                    <a:lstStyle/>
                    <a:p>
                      <a:pPr marL="285750" indent="-285750">
                        <a:buFont typeface="Arial" panose="020B0604020202020204" pitchFamily="34" charset="0"/>
                        <a:buChar char="•"/>
                      </a:pPr>
                      <a:r>
                        <a:rPr lang="en-US" sz="1400" dirty="0"/>
                        <a:t>High-quality from more than 1 randomized trial (RCT)</a:t>
                      </a:r>
                    </a:p>
                    <a:p>
                      <a:pPr marL="285750" indent="-285750">
                        <a:buFont typeface="Arial" panose="020B0604020202020204" pitchFamily="34" charset="0"/>
                        <a:buChar char="•"/>
                      </a:pPr>
                      <a:r>
                        <a:rPr lang="en-US" sz="1400" dirty="0"/>
                        <a:t>Meta-analyses of high-quality RCTs</a:t>
                      </a:r>
                    </a:p>
                    <a:p>
                      <a:pPr marL="285750" indent="-285750">
                        <a:buFont typeface="Arial" panose="020B0604020202020204" pitchFamily="34" charset="0"/>
                        <a:buChar char="•"/>
                      </a:pPr>
                      <a:r>
                        <a:rPr lang="en-US" sz="1400" dirty="0"/>
                        <a:t>1 or more RCTs corroborated by high-quality registry studies</a:t>
                      </a:r>
                    </a:p>
                  </a:txBody>
                  <a:tcPr>
                    <a:lnT w="12700" cmpd="sng">
                      <a:noFill/>
                    </a:lnT>
                  </a:tcPr>
                </a:tc>
                <a:extLst>
                  <a:ext uri="{0D108BD9-81ED-4DB2-BD59-A6C34878D82A}">
                    <a16:rowId xmlns:a16="http://schemas.microsoft.com/office/drawing/2014/main" val="2122406748"/>
                  </a:ext>
                </a:extLst>
              </a:tr>
              <a:tr h="370840">
                <a:tc>
                  <a:txBody>
                    <a:bodyPr/>
                    <a:lstStyle/>
                    <a:p>
                      <a:r>
                        <a:rPr lang="en-US" sz="1400" dirty="0"/>
                        <a:t>Level B-R (randomized)</a:t>
                      </a:r>
                    </a:p>
                  </a:txBody>
                  <a:tcPr/>
                </a:tc>
                <a:extLst>
                  <a:ext uri="{0D108BD9-81ED-4DB2-BD59-A6C34878D82A}">
                    <a16:rowId xmlns:a16="http://schemas.microsoft.com/office/drawing/2014/main" val="3144598962"/>
                  </a:ext>
                </a:extLst>
              </a:tr>
              <a:tr h="370840">
                <a:tc>
                  <a:txBody>
                    <a:bodyPr/>
                    <a:lstStyle/>
                    <a:p>
                      <a:pPr marL="285750" indent="-285750">
                        <a:buFont typeface="Arial" panose="020B0604020202020204" pitchFamily="34" charset="0"/>
                        <a:buChar char="•"/>
                      </a:pPr>
                      <a:r>
                        <a:rPr lang="en-US" sz="1400" dirty="0"/>
                        <a:t>Moderate-quality evidence from 1 or more RCTs</a:t>
                      </a:r>
                    </a:p>
                    <a:p>
                      <a:pPr marL="285750" indent="-285750">
                        <a:buFont typeface="Arial" panose="020B0604020202020204" pitchFamily="34" charset="0"/>
                        <a:buChar char="•"/>
                      </a:pPr>
                      <a:r>
                        <a:rPr lang="en-US" sz="1400" dirty="0"/>
                        <a:t>Meta-analyses of moderate-quality RCTs</a:t>
                      </a:r>
                    </a:p>
                  </a:txBody>
                  <a:tcPr/>
                </a:tc>
                <a:extLst>
                  <a:ext uri="{0D108BD9-81ED-4DB2-BD59-A6C34878D82A}">
                    <a16:rowId xmlns:a16="http://schemas.microsoft.com/office/drawing/2014/main" val="84948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Level B-NR (Non randomized)</a:t>
                      </a:r>
                    </a:p>
                  </a:txBody>
                  <a:tcPr/>
                </a:tc>
                <a:extLst>
                  <a:ext uri="{0D108BD9-81ED-4DB2-BD59-A6C34878D82A}">
                    <a16:rowId xmlns:a16="http://schemas.microsoft.com/office/drawing/2014/main" val="1644288543"/>
                  </a:ext>
                </a:extLst>
              </a:tr>
              <a:tr h="370840">
                <a:tc>
                  <a:txBody>
                    <a:bodyPr/>
                    <a:lstStyle/>
                    <a:p>
                      <a:pPr marL="285750" indent="-285750">
                        <a:buFont typeface="Arial" panose="020B0604020202020204" pitchFamily="34" charset="0"/>
                        <a:buChar char="•"/>
                      </a:pPr>
                      <a:r>
                        <a:rPr lang="en-US" sz="1400" dirty="0"/>
                        <a:t>Moderate-quality evidence from 1 or more well-designed, well-executed nonrandomized studies, observational studies, or registry studies</a:t>
                      </a:r>
                    </a:p>
                    <a:p>
                      <a:pPr marL="285750" indent="-285750">
                        <a:buFont typeface="Arial" panose="020B0604020202020204" pitchFamily="34" charset="0"/>
                        <a:buChar char="•"/>
                      </a:pPr>
                      <a:r>
                        <a:rPr lang="en-US" sz="1400" dirty="0"/>
                        <a:t>Meta-analyses of such studies</a:t>
                      </a:r>
                    </a:p>
                  </a:txBody>
                  <a:tcPr/>
                </a:tc>
                <a:extLst>
                  <a:ext uri="{0D108BD9-81ED-4DB2-BD59-A6C34878D82A}">
                    <a16:rowId xmlns:a16="http://schemas.microsoft.com/office/drawing/2014/main" val="1208130824"/>
                  </a:ext>
                </a:extLst>
              </a:tr>
              <a:tr h="370840">
                <a:tc>
                  <a:txBody>
                    <a:bodyPr/>
                    <a:lstStyle/>
                    <a:p>
                      <a:r>
                        <a:rPr lang="en-US" sz="1400" dirty="0"/>
                        <a:t>Level C-LD (Limited data)</a:t>
                      </a:r>
                    </a:p>
                  </a:txBody>
                  <a:tcPr/>
                </a:tc>
                <a:extLst>
                  <a:ext uri="{0D108BD9-81ED-4DB2-BD59-A6C34878D82A}">
                    <a16:rowId xmlns:a16="http://schemas.microsoft.com/office/drawing/2014/main" val="2540243702"/>
                  </a:ext>
                </a:extLst>
              </a:tr>
              <a:tr h="370840">
                <a:tc>
                  <a:txBody>
                    <a:bodyPr/>
                    <a:lstStyle/>
                    <a:p>
                      <a:pPr marL="285750" indent="-285750">
                        <a:buFont typeface="Arial" panose="020B0604020202020204" pitchFamily="34" charset="0"/>
                        <a:buChar char="•"/>
                      </a:pPr>
                      <a:r>
                        <a:rPr lang="en-US" sz="1400" dirty="0"/>
                        <a:t>Randomized or nonrandomized observational or registry studies with limitations of design or execution</a:t>
                      </a:r>
                    </a:p>
                    <a:p>
                      <a:pPr marL="285750" indent="-285750">
                        <a:buFont typeface="Arial" panose="020B0604020202020204" pitchFamily="34" charset="0"/>
                        <a:buChar char="•"/>
                      </a:pPr>
                      <a:r>
                        <a:rPr lang="en-US" sz="1400" dirty="0"/>
                        <a:t>Meta-analyses of such studies</a:t>
                      </a:r>
                    </a:p>
                    <a:p>
                      <a:pPr marL="285750" indent="-285750">
                        <a:buFont typeface="Arial" panose="020B0604020202020204" pitchFamily="34" charset="0"/>
                        <a:buChar char="•"/>
                      </a:pPr>
                      <a:r>
                        <a:rPr lang="en-US" sz="1400" dirty="0"/>
                        <a:t>Physiological or mechanistic studies in humans</a:t>
                      </a:r>
                    </a:p>
                  </a:txBody>
                  <a:tcPr/>
                </a:tc>
                <a:extLst>
                  <a:ext uri="{0D108BD9-81ED-4DB2-BD59-A6C34878D82A}">
                    <a16:rowId xmlns:a16="http://schemas.microsoft.com/office/drawing/2014/main" val="436600347"/>
                  </a:ext>
                </a:extLst>
              </a:tr>
              <a:tr h="370840">
                <a:tc>
                  <a:txBody>
                    <a:bodyPr/>
                    <a:lstStyle/>
                    <a:p>
                      <a:r>
                        <a:rPr lang="en-US" sz="1400" dirty="0"/>
                        <a:t>Level C-EO (Expert opinion)</a:t>
                      </a:r>
                    </a:p>
                  </a:txBody>
                  <a:tcPr/>
                </a:tc>
                <a:extLst>
                  <a:ext uri="{0D108BD9-81ED-4DB2-BD59-A6C34878D82A}">
                    <a16:rowId xmlns:a16="http://schemas.microsoft.com/office/drawing/2014/main" val="2203654689"/>
                  </a:ext>
                </a:extLst>
              </a:tr>
              <a:tr h="370840">
                <a:tc>
                  <a:txBody>
                    <a:bodyPr/>
                    <a:lstStyle/>
                    <a:p>
                      <a:pPr marL="285750" indent="-285750">
                        <a:buFont typeface="Arial" panose="020B0604020202020204" pitchFamily="34" charset="0"/>
                        <a:buChar char="•"/>
                      </a:pPr>
                      <a:r>
                        <a:rPr lang="en-US" sz="1400" dirty="0"/>
                        <a:t> Consensus of expert opinion based on clinical experience</a:t>
                      </a:r>
                    </a:p>
                  </a:txBody>
                  <a:tcPr/>
                </a:tc>
                <a:extLst>
                  <a:ext uri="{0D108BD9-81ED-4DB2-BD59-A6C34878D82A}">
                    <a16:rowId xmlns:a16="http://schemas.microsoft.com/office/drawing/2014/main" val="1521034696"/>
                  </a:ext>
                </a:extLst>
              </a:tr>
            </a:tbl>
          </a:graphicData>
        </a:graphic>
      </p:graphicFrame>
      <p:pic>
        <p:nvPicPr>
          <p:cNvPr id="8" name="Picture 7">
            <a:extLst>
              <a:ext uri="{FF2B5EF4-FFF2-40B4-BE49-F238E27FC236}">
                <a16:creationId xmlns:a16="http://schemas.microsoft.com/office/drawing/2014/main" id="{18C905E1-8067-45E0-B61E-BB855F7B150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95015" y="1170923"/>
            <a:ext cx="4958785" cy="5154526"/>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78BB3B8B-4461-47E2-AEA0-ECFC4B942C31}"/>
              </a:ext>
            </a:extLst>
          </p:cNvPr>
          <p:cNvSpPr/>
          <p:nvPr/>
        </p:nvSpPr>
        <p:spPr>
          <a:xfrm>
            <a:off x="158620" y="1237744"/>
            <a:ext cx="5730552" cy="2055962"/>
          </a:xfrm>
          <a:prstGeom prst="roundRect">
            <a:avLst/>
          </a:prstGeom>
          <a:noFill/>
          <a:ln w="76200">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6DECC6D-0A33-4953-892E-9D9FB826FFDF}"/>
              </a:ext>
            </a:extLst>
          </p:cNvPr>
          <p:cNvSpPr/>
          <p:nvPr/>
        </p:nvSpPr>
        <p:spPr>
          <a:xfrm rot="1156293">
            <a:off x="8740315" y="759211"/>
            <a:ext cx="1392793" cy="318173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682101-065E-46CA-88CD-F43B9CF73AD0}"/>
              </a:ext>
            </a:extLst>
          </p:cNvPr>
          <p:cNvSpPr txBox="1"/>
          <p:nvPr/>
        </p:nvSpPr>
        <p:spPr>
          <a:xfrm>
            <a:off x="541176" y="1063691"/>
            <a:ext cx="10515600" cy="4591176"/>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r>
              <a:rPr lang="en-US" sz="3600" b="0" i="1" u="none" strike="noStrike" baseline="0" dirty="0">
                <a:solidFill>
                  <a:srgbClr val="000000"/>
                </a:solidFill>
                <a:latin typeface="Aktiv Grotesk Light"/>
              </a:rPr>
              <a:t>“The fact that </a:t>
            </a:r>
            <a:r>
              <a:rPr lang="en-US" sz="3600" b="1" i="1" u="none" strike="noStrike" baseline="0" dirty="0">
                <a:solidFill>
                  <a:srgbClr val="000000"/>
                </a:solidFill>
                <a:latin typeface="Aktiv Grotesk Light"/>
              </a:rPr>
              <a:t>only 6 of these 491 </a:t>
            </a:r>
            <a:r>
              <a:rPr lang="en-US" sz="3600" b="0" i="1" u="none" strike="noStrike" baseline="0" dirty="0">
                <a:solidFill>
                  <a:srgbClr val="000000"/>
                </a:solidFill>
                <a:latin typeface="Aktiv Grotesk Light"/>
              </a:rPr>
              <a:t>recommendations (1.2%) are based on </a:t>
            </a:r>
            <a:r>
              <a:rPr lang="en-US" sz="3600" b="1" i="1" u="none" strike="noStrike" baseline="0" dirty="0">
                <a:solidFill>
                  <a:srgbClr val="000000"/>
                </a:solidFill>
                <a:latin typeface="Aktiv Grotesk Light"/>
              </a:rPr>
              <a:t>Level A evidence </a:t>
            </a:r>
            <a:r>
              <a:rPr lang="en-US" sz="3600" b="0" i="1" u="none" strike="noStrike" baseline="0" dirty="0">
                <a:solidFill>
                  <a:srgbClr val="000000"/>
                </a:solidFill>
                <a:latin typeface="Aktiv Grotesk Light"/>
              </a:rPr>
              <a:t>(at least 1 high-quality randomized clinical trial [RCT], corroborated by a second high-quality trial or registry study) testifies to the ongoing challenges in performing high-quality resuscitation research. </a:t>
            </a:r>
            <a:r>
              <a:rPr lang="en-US" sz="3600" b="1" i="1" u="none" strike="noStrike" baseline="0" dirty="0">
                <a:solidFill>
                  <a:srgbClr val="000000"/>
                </a:solidFill>
                <a:latin typeface="Aktiv Grotesk Light"/>
              </a:rPr>
              <a:t>A concerted national and international effort is needed to fund and otherwise support resuscitation research</a:t>
            </a:r>
            <a:r>
              <a:rPr lang="en-US" sz="3600" b="0" i="1" u="none" strike="noStrike" baseline="0" dirty="0">
                <a:solidFill>
                  <a:srgbClr val="000000"/>
                </a:solidFill>
                <a:latin typeface="Aktiv Grotesk Light"/>
              </a:rPr>
              <a:t>.”</a:t>
            </a:r>
            <a:endParaRPr lang="en-US" sz="3600" i="1" dirty="0"/>
          </a:p>
        </p:txBody>
      </p:sp>
    </p:spTree>
    <p:extLst>
      <p:ext uri="{BB962C8B-B14F-4D97-AF65-F5344CB8AC3E}">
        <p14:creationId xmlns:p14="http://schemas.microsoft.com/office/powerpoint/2010/main" val="458325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Next </a:t>
            </a:r>
            <a:r>
              <a:rPr lang="en-US" dirty="0" smtClean="0"/>
              <a:t>Steps- Deadline 2/15/21</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Next steps for EMS:</a:t>
            </a:r>
          </a:p>
          <a:p>
            <a:pPr lvl="1"/>
            <a:r>
              <a:rPr lang="en-US" dirty="0" smtClean="0"/>
              <a:t>Agree to collect CARES registry data</a:t>
            </a:r>
          </a:p>
          <a:p>
            <a:pPr lvl="1"/>
            <a:r>
              <a:rPr lang="en-US" dirty="0" smtClean="0"/>
              <a:t>confirm </a:t>
            </a:r>
            <a:r>
              <a:rPr lang="en-US" dirty="0"/>
              <a:t>with 911 that they will  participate </a:t>
            </a:r>
          </a:p>
          <a:p>
            <a:pPr lvl="1"/>
            <a:r>
              <a:rPr lang="en-US" dirty="0"/>
              <a:t>email me your decision to participate and copy the 911 contact</a:t>
            </a:r>
          </a:p>
          <a:p>
            <a:pPr lvl="1"/>
            <a:r>
              <a:rPr lang="en-US" dirty="0"/>
              <a:t>if participating, include the legal contact email address for both EMS and 911(if applicable)</a:t>
            </a:r>
          </a:p>
          <a:p>
            <a:pPr lvl="0"/>
            <a:r>
              <a:rPr lang="en-US" dirty="0"/>
              <a:t>Next steps for the RACE CARS Team:</a:t>
            </a:r>
          </a:p>
          <a:p>
            <a:pPr lvl="1"/>
            <a:r>
              <a:rPr lang="en-US" dirty="0"/>
              <a:t>share the protocol and IRB once approved </a:t>
            </a:r>
          </a:p>
          <a:p>
            <a:pPr lvl="1"/>
            <a:r>
              <a:rPr lang="en-US" dirty="0"/>
              <a:t>randomization of sites in January</a:t>
            </a:r>
          </a:p>
          <a:p>
            <a:pPr lvl="1"/>
            <a:r>
              <a:rPr lang="en-US" dirty="0"/>
              <a:t>begin contract work with sites once they have been randomized</a:t>
            </a:r>
          </a:p>
          <a:p>
            <a:endParaRPr lang="en-US" dirty="0"/>
          </a:p>
        </p:txBody>
      </p:sp>
      <p:pic>
        <p:nvPicPr>
          <p:cNvPr id="4" name="Picture 3">
            <a:extLst>
              <a:ext uri="{FF2B5EF4-FFF2-40B4-BE49-F238E27FC236}">
                <a16:creationId xmlns:a16="http://schemas.microsoft.com/office/drawing/2014/main" id="{E5AC08C5-77C6-4CB1-B5D6-BADB99BD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7552" y="5971508"/>
            <a:ext cx="2114448" cy="886492"/>
          </a:xfrm>
          <a:prstGeom prst="rect">
            <a:avLst/>
          </a:prstGeom>
        </p:spPr>
      </p:pic>
    </p:spTree>
    <p:extLst>
      <p:ext uri="{BB962C8B-B14F-4D97-AF65-F5344CB8AC3E}">
        <p14:creationId xmlns:p14="http://schemas.microsoft.com/office/powerpoint/2010/main" val="11193765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1BA1-F804-A94B-A8C1-4BBA8763CB56}"/>
              </a:ext>
            </a:extLst>
          </p:cNvPr>
          <p:cNvSpPr>
            <a:spLocks noGrp="1"/>
          </p:cNvSpPr>
          <p:nvPr>
            <p:ph type="title"/>
          </p:nvPr>
        </p:nvSpPr>
        <p:spPr/>
        <p:txBody>
          <a:bodyPr/>
          <a:lstStyle/>
          <a:p>
            <a:pPr algn="ctr"/>
            <a:r>
              <a:rPr lang="en-US" dirty="0"/>
              <a:t>RACE-CARS Contacts</a:t>
            </a:r>
          </a:p>
        </p:txBody>
      </p:sp>
      <p:sp>
        <p:nvSpPr>
          <p:cNvPr id="3" name="Content Placeholder 2">
            <a:extLst>
              <a:ext uri="{FF2B5EF4-FFF2-40B4-BE49-F238E27FC236}">
                <a16:creationId xmlns:a16="http://schemas.microsoft.com/office/drawing/2014/main" id="{28227743-A574-CD42-BEEB-B1797010F7D0}"/>
              </a:ext>
            </a:extLst>
          </p:cNvPr>
          <p:cNvSpPr>
            <a:spLocks noGrp="1"/>
          </p:cNvSpPr>
          <p:nvPr>
            <p:ph idx="1"/>
          </p:nvPr>
        </p:nvSpPr>
        <p:spPr/>
        <p:txBody>
          <a:bodyPr/>
          <a:lstStyle/>
          <a:p>
            <a:r>
              <a:rPr lang="en-US" dirty="0"/>
              <a:t>Lisa Monk    </a:t>
            </a:r>
            <a:r>
              <a:rPr lang="en-US" sz="2000" dirty="0" smtClean="0">
                <a:hlinkClick r:id="rId2"/>
              </a:rPr>
              <a:t>lisa.monk@duke.edu</a:t>
            </a:r>
            <a:endParaRPr lang="en-US" sz="2000" dirty="0" smtClean="0"/>
          </a:p>
          <a:p>
            <a:pPr marL="0" indent="0">
              <a:buNone/>
            </a:pPr>
            <a:r>
              <a:rPr lang="en-US" dirty="0"/>
              <a:t>	</a:t>
            </a:r>
          </a:p>
          <a:p>
            <a:endParaRPr lang="en-US" dirty="0"/>
          </a:p>
          <a:p>
            <a:r>
              <a:rPr lang="en-US" dirty="0"/>
              <a:t>Clark Tyson  </a:t>
            </a:r>
            <a:r>
              <a:rPr lang="en-US" sz="2000" dirty="0">
                <a:hlinkClick r:id="rId3"/>
              </a:rPr>
              <a:t>clark.tyson@duke.edu</a:t>
            </a: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7C0141E3-A0CF-4F48-946D-340D856C3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552" y="5971508"/>
            <a:ext cx="2114448" cy="886492"/>
          </a:xfrm>
          <a:prstGeom prst="rect">
            <a:avLst/>
          </a:prstGeom>
        </p:spPr>
      </p:pic>
    </p:spTree>
    <p:extLst>
      <p:ext uri="{BB962C8B-B14F-4D97-AF65-F5344CB8AC3E}">
        <p14:creationId xmlns:p14="http://schemas.microsoft.com/office/powerpoint/2010/main" val="3542928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RACE CARS\pics\120___03\IMG_9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7165"/>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831" y="1806156"/>
            <a:ext cx="4623855" cy="314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8121" y="4782926"/>
            <a:ext cx="2513739" cy="2075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7166"/>
            <a:ext cx="3528623" cy="179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249" y="4782927"/>
            <a:ext cx="3474439" cy="207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1859" y="4740287"/>
            <a:ext cx="3269301" cy="20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9686" y="2110932"/>
            <a:ext cx="2400889" cy="2629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9617" y="100650"/>
            <a:ext cx="2535070" cy="202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8120" y="2293165"/>
            <a:ext cx="1867711" cy="250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70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21350" y="943218"/>
            <a:ext cx="4472365" cy="3312994"/>
          </a:xfrm>
        </p:spPr>
        <p:txBody>
          <a:bodyPr/>
          <a:lstStyle/>
          <a:p>
            <a:pPr marL="0" indent="0" algn="ctr">
              <a:buNone/>
            </a:pPr>
            <a:r>
              <a:rPr lang="en-US" dirty="0"/>
              <a:t>Let’s make NC </a:t>
            </a:r>
          </a:p>
          <a:p>
            <a:pPr marL="0" indent="0" algn="ctr">
              <a:buNone/>
            </a:pPr>
            <a:r>
              <a:rPr lang="en-US" dirty="0"/>
              <a:t>the best place to have a </a:t>
            </a:r>
          </a:p>
          <a:p>
            <a:pPr marL="0" indent="0" algn="ctr">
              <a:buNone/>
            </a:pPr>
            <a:r>
              <a:rPr lang="en-US" b="1" dirty="0"/>
              <a:t>CARDIAC ARREST!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199" y="3269854"/>
            <a:ext cx="5554145" cy="234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88529"/>
            <a:ext cx="4467225"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F0D634B-94BA-42F2-B4DA-A6BB44D92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552" y="5971508"/>
            <a:ext cx="2114448" cy="886492"/>
          </a:xfrm>
          <a:prstGeom prst="rect">
            <a:avLst/>
          </a:prstGeom>
        </p:spPr>
      </p:pic>
    </p:spTree>
    <p:extLst>
      <p:ext uri="{BB962C8B-B14F-4D97-AF65-F5344CB8AC3E}">
        <p14:creationId xmlns:p14="http://schemas.microsoft.com/office/powerpoint/2010/main" val="3945622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703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2700" b="0" i="1" u="none" strike="noStrike" baseline="0" dirty="0">
                <a:solidFill>
                  <a:srgbClr val="000000"/>
                </a:solidFill>
                <a:latin typeface="Aktiv Grotesk Light"/>
              </a:rPr>
              <a:t>2020 Guidelines for Cardiopulmonary Resuscitation and Emergency Cardiovascular Care</a:t>
            </a:r>
            <a:endParaRPr lang="en-US" sz="2700" dirty="0"/>
          </a:p>
        </p:txBody>
      </p:sp>
      <p:pic>
        <p:nvPicPr>
          <p:cNvPr id="3" name="Picture 2">
            <a:extLst>
              <a:ext uri="{FF2B5EF4-FFF2-40B4-BE49-F238E27FC236}">
                <a16:creationId xmlns:a16="http://schemas.microsoft.com/office/drawing/2014/main" id="{AB6A74D4-E104-40D5-9D98-7A98A3E6F6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2233785"/>
            <a:ext cx="10272713" cy="3086100"/>
          </a:xfrm>
          <a:prstGeom prst="rect">
            <a:avLst/>
          </a:prstGeom>
        </p:spPr>
      </p:pic>
      <p:pic>
        <p:nvPicPr>
          <p:cNvPr id="6" name="Picture 5">
            <a:extLst>
              <a:ext uri="{FF2B5EF4-FFF2-40B4-BE49-F238E27FC236}">
                <a16:creationId xmlns:a16="http://schemas.microsoft.com/office/drawing/2014/main" id="{C178D513-1A5D-47D2-9D52-2DC51AB2FB8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9942" y="9331"/>
            <a:ext cx="6637867" cy="2709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7509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b="0" i="1" u="none" strike="noStrike" baseline="0" dirty="0">
                <a:solidFill>
                  <a:schemeClr val="accent1">
                    <a:lumMod val="75000"/>
                  </a:schemeClr>
                </a:solidFill>
                <a:latin typeface="Aktiv Grotesk Light"/>
              </a:rPr>
              <a:t>Early Initiation of CPR by Lay Rescuers</a:t>
            </a: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(Updated): We recommend that laypersons initiate CPR for presumed cardiac arrest because the risk of harm to the patient is low if the patient is not in cardiac arrest.</a:t>
            </a:r>
          </a:p>
          <a:p>
            <a:pPr marL="0" indent="0">
              <a:buNone/>
            </a:pPr>
            <a:r>
              <a:rPr lang="en-US" dirty="0"/>
              <a:t>2010 (Old): The lay rescuer should not check for a pulse and should assume that cardiac arrest is present if an adult suddenly collapses or an unresponsive victim is not breathing normally. The healthcare provider should take no more than 10 seconds to check for a pulse and, if the rescuer does not definitely feel a pulse within that time period, the rescuer should start chest compression.</a:t>
            </a:r>
          </a:p>
        </p:txBody>
      </p:sp>
    </p:spTree>
    <p:extLst>
      <p:ext uri="{BB962C8B-B14F-4D97-AF65-F5344CB8AC3E}">
        <p14:creationId xmlns:p14="http://schemas.microsoft.com/office/powerpoint/2010/main" val="964860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3200" i="1" u="none" strike="noStrike" baseline="0" dirty="0">
                <a:solidFill>
                  <a:schemeClr val="accent1">
                    <a:lumMod val="75000"/>
                  </a:schemeClr>
                </a:solidFill>
                <a:latin typeface="Aktiv Grotesk Light"/>
              </a:rPr>
              <a:t>Willingness to Perform Bystander CPR</a:t>
            </a:r>
          </a:p>
        </p:txBody>
      </p:sp>
      <p:sp>
        <p:nvSpPr>
          <p:cNvPr id="8" name="Content Placeholder 3">
            <a:extLst>
              <a:ext uri="{FF2B5EF4-FFF2-40B4-BE49-F238E27FC236}">
                <a16:creationId xmlns:a16="http://schemas.microsoft.com/office/drawing/2014/main" id="{997B871F-FA06-4EDB-AC32-93EB3A32D27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2020 (New): It is reasonable to increase bystander willingness to perform CPR through CPR training, mass CPR training, CPR awareness initiatives, and promotion of Hands-Only CPR.</a:t>
            </a:r>
          </a:p>
        </p:txBody>
      </p:sp>
      <p:pic>
        <p:nvPicPr>
          <p:cNvPr id="6" name="Picture 5">
            <a:extLst>
              <a:ext uri="{FF2B5EF4-FFF2-40B4-BE49-F238E27FC236}">
                <a16:creationId xmlns:a16="http://schemas.microsoft.com/office/drawing/2014/main" id="{324C10A5-356F-4E31-8E6D-13AF2DDBE3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Tree>
    <p:extLst>
      <p:ext uri="{BB962C8B-B14F-4D97-AF65-F5344CB8AC3E}">
        <p14:creationId xmlns:p14="http://schemas.microsoft.com/office/powerpoint/2010/main" val="422811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3EAFAE-B721-4289-8406-F59FD022C2AD}"/>
              </a:ext>
            </a:extLst>
          </p:cNvPr>
          <p:cNvSpPr txBox="1"/>
          <p:nvPr/>
        </p:nvSpPr>
        <p:spPr>
          <a:xfrm>
            <a:off x="6429715" y="6325449"/>
            <a:ext cx="5259645" cy="523220"/>
          </a:xfrm>
          <a:prstGeom prst="rect">
            <a:avLst/>
          </a:prstGeom>
          <a:noFill/>
        </p:spPr>
        <p:txBody>
          <a:bodyPr wrap="none" rtlCol="0">
            <a:spAutoFit/>
          </a:bodyPr>
          <a:lstStyle/>
          <a:p>
            <a:r>
              <a:rPr lang="en-US" sz="1400" dirty="0"/>
              <a:t>Circulation 142, Issue 16_Suppl_2, 20 October 2020, Pages S337-S357</a:t>
            </a:r>
          </a:p>
          <a:p>
            <a:r>
              <a:rPr lang="en-US" sz="1400" dirty="0"/>
              <a:t>https://doi.org/10.1161/CIR.0000000000000918</a:t>
            </a:r>
          </a:p>
        </p:txBody>
      </p:sp>
      <p:pic>
        <p:nvPicPr>
          <p:cNvPr id="7" name="Picture 6">
            <a:extLst>
              <a:ext uri="{FF2B5EF4-FFF2-40B4-BE49-F238E27FC236}">
                <a16:creationId xmlns:a16="http://schemas.microsoft.com/office/drawing/2014/main" id="{524FE0C6-BFFF-4948-A0AD-4B360B62A61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21486" y="1"/>
            <a:ext cx="3570513" cy="1731306"/>
          </a:xfrm>
          <a:prstGeom prst="rect">
            <a:avLst/>
          </a:prstGeom>
        </p:spPr>
      </p:pic>
      <p:sp>
        <p:nvSpPr>
          <p:cNvPr id="2" name="Title 1">
            <a:extLst>
              <a:ext uri="{FF2B5EF4-FFF2-40B4-BE49-F238E27FC236}">
                <a16:creationId xmlns:a16="http://schemas.microsoft.com/office/drawing/2014/main" id="{C72EEA94-9E6B-4544-874B-B35D9E802847}"/>
              </a:ext>
            </a:extLst>
          </p:cNvPr>
          <p:cNvSpPr>
            <a:spLocks noGrp="1"/>
          </p:cNvSpPr>
          <p:nvPr>
            <p:ph type="title"/>
          </p:nvPr>
        </p:nvSpPr>
        <p:spPr>
          <a:xfrm>
            <a:off x="838200" y="188956"/>
            <a:ext cx="7783286" cy="1325563"/>
          </a:xfrm>
        </p:spPr>
        <p:txBody>
          <a:bodyPr>
            <a:normAutofit/>
          </a:bodyPr>
          <a:lstStyle/>
          <a:p>
            <a:r>
              <a:rPr lang="en-US" sz="2700" b="0" i="1" u="none" strike="noStrike" baseline="0" dirty="0">
                <a:solidFill>
                  <a:schemeClr val="accent1">
                    <a:lumMod val="75000"/>
                  </a:schemeClr>
                </a:solidFill>
                <a:latin typeface="Aktiv Grotesk Light"/>
              </a:rPr>
              <a:t>2020 Guidelines for Cardiopulmonary Resuscitation and Emergency Cardiovascular Care</a:t>
            </a:r>
            <a:endParaRPr lang="en-US" sz="2700" dirty="0">
              <a:solidFill>
                <a:schemeClr val="accent1">
                  <a:lumMod val="75000"/>
                </a:schemeClr>
              </a:solidFill>
            </a:endParaRPr>
          </a:p>
        </p:txBody>
      </p:sp>
      <p:pic>
        <p:nvPicPr>
          <p:cNvPr id="3" name="Picture 2">
            <a:extLst>
              <a:ext uri="{FF2B5EF4-FFF2-40B4-BE49-F238E27FC236}">
                <a16:creationId xmlns:a16="http://schemas.microsoft.com/office/drawing/2014/main" id="{AB6A74D4-E104-40D5-9D98-7A98A3E6F6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2233785"/>
            <a:ext cx="10272713" cy="3086100"/>
          </a:xfrm>
          <a:prstGeom prst="rect">
            <a:avLst/>
          </a:prstGeom>
        </p:spPr>
      </p:pic>
      <p:sp>
        <p:nvSpPr>
          <p:cNvPr id="4" name="Rectangle: Rounded Corners 3">
            <a:extLst>
              <a:ext uri="{FF2B5EF4-FFF2-40B4-BE49-F238E27FC236}">
                <a16:creationId xmlns:a16="http://schemas.microsoft.com/office/drawing/2014/main" id="{1FD855BD-1E3F-4CCD-9C74-E09B2F7F8966}"/>
              </a:ext>
            </a:extLst>
          </p:cNvPr>
          <p:cNvSpPr/>
          <p:nvPr/>
        </p:nvSpPr>
        <p:spPr>
          <a:xfrm>
            <a:off x="8918222" y="2336093"/>
            <a:ext cx="2336800" cy="3086100"/>
          </a:xfrm>
          <a:prstGeom prst="roundRect">
            <a:avLst/>
          </a:prstGeom>
          <a:noFill/>
          <a:ln w="76200">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C50EB5-D13E-4845-86E1-DDD26A2A4226}"/>
              </a:ext>
            </a:extLst>
          </p:cNvPr>
          <p:cNvSpPr txBox="1"/>
          <p:nvPr/>
        </p:nvSpPr>
        <p:spPr>
          <a:xfrm>
            <a:off x="8621486" y="5525129"/>
            <a:ext cx="3021147" cy="698012"/>
          </a:xfrm>
          <a:prstGeom prst="rect">
            <a:avLst/>
          </a:prstGeom>
          <a:noFill/>
        </p:spPr>
        <p:txBody>
          <a:bodyPr wrap="none" lIns="0" tIns="0" rIns="0" bIns="0" rtlCol="0" anchor="ctr" anchorCtr="1">
            <a:spAutoFit/>
          </a:bodyPr>
          <a:lstStyle/>
          <a:p>
            <a:pPr algn="ctr">
              <a:lnSpc>
                <a:spcPct val="80000"/>
              </a:lnSpc>
            </a:pPr>
            <a:r>
              <a:rPr lang="en-US" sz="2800" i="1" dirty="0">
                <a:solidFill>
                  <a:schemeClr val="accent1">
                    <a:lumMod val="50000"/>
                  </a:schemeClr>
                </a:solidFill>
              </a:rPr>
              <a:t>New link in the chain</a:t>
            </a:r>
          </a:p>
          <a:p>
            <a:pPr algn="ctr">
              <a:lnSpc>
                <a:spcPct val="80000"/>
              </a:lnSpc>
            </a:pPr>
            <a:r>
              <a:rPr lang="en-US" sz="2800" i="1" dirty="0">
                <a:solidFill>
                  <a:schemeClr val="accent1">
                    <a:lumMod val="50000"/>
                  </a:schemeClr>
                </a:solidFill>
              </a:rPr>
              <a:t>Recovery</a:t>
            </a:r>
          </a:p>
        </p:txBody>
      </p:sp>
    </p:spTree>
    <p:extLst>
      <p:ext uri="{BB962C8B-B14F-4D97-AF65-F5344CB8AC3E}">
        <p14:creationId xmlns:p14="http://schemas.microsoft.com/office/powerpoint/2010/main" val="2008341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TotalTime>
  <Words>4043</Words>
  <Application>Microsoft Office PowerPoint</Application>
  <PresentationFormat>Widescreen</PresentationFormat>
  <Paragraphs>420</Paragraphs>
  <Slides>54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Aktiv Grotesk Cd</vt:lpstr>
      <vt:lpstr>Aktiv Grotesk Light</vt:lpstr>
      <vt:lpstr>Arial</vt:lpstr>
      <vt:lpstr>Calibri</vt:lpstr>
      <vt:lpstr>Office Theme</vt:lpstr>
      <vt:lpstr>RACE-CARS Trial Overview for 911 and EMS Systems</vt:lpstr>
      <vt:lpstr>PowerPoint Presentation</vt:lpstr>
      <vt:lpstr>2020 AHA Guidelines for CPR and ECC, </vt:lpstr>
      <vt:lpstr>PowerPoint Presentation</vt:lpstr>
      <vt:lpstr>Levels of evidence  Only 12% based upon randomized trials </vt:lpstr>
      <vt:lpstr>2020 Guidelines for Cardiopulmonary Resuscitation and Emergency Cardiovascular Care</vt:lpstr>
      <vt:lpstr>Early Initiation of CPR by Lay Rescuers</vt:lpstr>
      <vt:lpstr>Willingness to Perform Bystander CPR</vt:lpstr>
      <vt:lpstr>2020 Guidelines for Cardiopulmonary Resuscitation and Emergency Cardiovascular Care</vt:lpstr>
      <vt:lpstr>Care and Support During Recovery</vt:lpstr>
      <vt:lpstr>2020 Guidelines for Cardiopulmonary Resuscitation and Emergency Cardiovascular Care</vt:lpstr>
      <vt:lpstr>Early Administration of Epinephrine</vt:lpstr>
      <vt:lpstr>Post–Cardiac Arrest Care and Neuroprognostication</vt:lpstr>
      <vt:lpstr>Debriefings for Rescuers</vt:lpstr>
      <vt:lpstr>Data Registries to Improve System Performance</vt:lpstr>
      <vt:lpstr>Resuscitation Education</vt:lpstr>
      <vt:lpstr>PowerPoint Presentation</vt:lpstr>
      <vt:lpstr>Cardiac Arrest Registry for Enhanced Survival</vt:lpstr>
      <vt:lpstr>CARES Registry</vt:lpstr>
      <vt:lpstr>Data Collected</vt:lpstr>
      <vt:lpstr>CARES Data Elements</vt:lpstr>
      <vt:lpstr>How Does It Work</vt:lpstr>
      <vt:lpstr>Patient Criteria for EMS</vt:lpstr>
      <vt:lpstr>Patient Criteria for Hospital Data</vt:lpstr>
      <vt:lpstr>CARES Dispatch Module Elements</vt:lpstr>
      <vt:lpstr>PowerPoint Presentation</vt:lpstr>
      <vt:lpstr>CARES Participation</vt:lpstr>
      <vt:lpstr>PowerPoint Presentation</vt:lpstr>
      <vt:lpstr>PowerPoint Presentation</vt:lpstr>
      <vt:lpstr>PowerPoint Presentation</vt:lpstr>
      <vt:lpstr>PowerPoint Presentation</vt:lpstr>
      <vt:lpstr>PowerPoint Presentation</vt:lpstr>
      <vt:lpstr>PowerPoint Presentation</vt:lpstr>
      <vt:lpstr>Objectives</vt:lpstr>
      <vt:lpstr>Introduction</vt:lpstr>
      <vt:lpstr>History on North Carolina RACE</vt:lpstr>
      <vt:lpstr>Variation in survival VF arrest Resuscitations Outcomes Consortium</vt:lpstr>
      <vt:lpstr>Time to defibrillation, who did it, and survival</vt:lpstr>
      <vt:lpstr>RACE CARS Rationale</vt:lpstr>
      <vt:lpstr>RACE-CARS Trial Design</vt:lpstr>
      <vt:lpstr>RACE-CARS Trial Leadership</vt:lpstr>
      <vt:lpstr>RACE CARS Trial Objectives</vt:lpstr>
      <vt:lpstr>Long-Term Outcomes Study</vt:lpstr>
      <vt:lpstr>Implementation Study</vt:lpstr>
      <vt:lpstr>Trial Duration and Components</vt:lpstr>
      <vt:lpstr>Participating EMS Agencies  Requirements by Randomization  Arm  </vt:lpstr>
      <vt:lpstr>Participating 911 Center  Requirements by Randomization Arm</vt:lpstr>
      <vt:lpstr>CARES Data Use in RACE-CARS </vt:lpstr>
      <vt:lpstr>Institutional Review Board</vt:lpstr>
      <vt:lpstr>Next Steps- Deadline 2/15/21</vt:lpstr>
      <vt:lpstr>RACE-CARS Contacts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Jonathon Cook</dc:creator>
  <cp:lastModifiedBy>Daniel L Richardson</cp:lastModifiedBy>
  <cp:revision>62</cp:revision>
  <dcterms:created xsi:type="dcterms:W3CDTF">2020-09-01T20:19:23Z</dcterms:created>
  <dcterms:modified xsi:type="dcterms:W3CDTF">2021-02-23T19:27:14Z</dcterms:modified>
</cp:coreProperties>
</file>